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4"/>
  </p:notesMasterIdLst>
  <p:handoutMasterIdLst>
    <p:handoutMasterId r:id="rId42"/>
  </p:handoutMasterIdLst>
  <p:sldIdLst>
    <p:sldId id="2835" r:id="rId3"/>
    <p:sldId id="2834" r:id="rId4"/>
    <p:sldId id="2836" r:id="rId5"/>
    <p:sldId id="2843" r:id="rId6"/>
    <p:sldId id="2844" r:id="rId7"/>
    <p:sldId id="2837" r:id="rId8"/>
    <p:sldId id="2853" r:id="rId9"/>
    <p:sldId id="2865" r:id="rId10"/>
    <p:sldId id="2838" r:id="rId11"/>
    <p:sldId id="2848" r:id="rId12"/>
    <p:sldId id="2857" r:id="rId13"/>
    <p:sldId id="2858" r:id="rId14"/>
    <p:sldId id="2866" r:id="rId15"/>
    <p:sldId id="2869" r:id="rId16"/>
    <p:sldId id="2870" r:id="rId17"/>
    <p:sldId id="2871" r:id="rId18"/>
    <p:sldId id="2872" r:id="rId19"/>
    <p:sldId id="2873" r:id="rId20"/>
    <p:sldId id="2874" r:id="rId21"/>
    <p:sldId id="2864" r:id="rId22"/>
    <p:sldId id="2855" r:id="rId23"/>
    <p:sldId id="2875" r:id="rId24"/>
    <p:sldId id="2876" r:id="rId25"/>
    <p:sldId id="2877" r:id="rId26"/>
    <p:sldId id="2878" r:id="rId27"/>
    <p:sldId id="2879" r:id="rId28"/>
    <p:sldId id="2880" r:id="rId29"/>
    <p:sldId id="2881" r:id="rId30"/>
    <p:sldId id="2882" r:id="rId31"/>
    <p:sldId id="2839" r:id="rId32"/>
    <p:sldId id="2851" r:id="rId33"/>
    <p:sldId id="2860" r:id="rId35"/>
    <p:sldId id="2883" r:id="rId36"/>
    <p:sldId id="2884" r:id="rId37"/>
    <p:sldId id="2885" r:id="rId38"/>
    <p:sldId id="2886" r:id="rId39"/>
    <p:sldId id="2887" r:id="rId40"/>
    <p:sldId id="2840" r:id="rId41"/>
  </p:sldIdLst>
  <p:sldSz cx="12192000" cy="6858000"/>
  <p:notesSz cx="6858000" cy="9144000"/>
  <p:embeddedFontLst>
    <p:embeddedFont>
      <p:font typeface="微软雅黑" panose="020B0503020204020204" charset="-122"/>
      <p:regular r:id="rId46"/>
    </p:embeddedFont>
    <p:embeddedFont>
      <p:font typeface="等线" panose="02010600030101010101" charset="-122"/>
      <p:regular r:id="rId47"/>
    </p:embeddedFont>
    <p:embeddedFont>
      <p:font typeface="站酷小薇LOGO体" panose="02010600010101010101" pitchFamily="2" charset="-122"/>
      <p:regular r:id="rId48"/>
    </p:embeddedFont>
    <p:embeddedFont>
      <p:font typeface="等线 Light" panose="02010600030101010101" charset="-122"/>
      <p:regular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</p:embeddedFontLst>
  <p:custDataLst>
    <p:tags r:id="rId5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5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490" userDrawn="1">
          <p15:clr>
            <a:srgbClr val="A4A3A4"/>
          </p15:clr>
        </p15:guide>
        <p15:guide id="4" pos="190" userDrawn="1">
          <p15:clr>
            <a:srgbClr val="A4A3A4"/>
          </p15:clr>
        </p15:guide>
        <p15:guide id="5" orient="horz" pos="4148" userDrawn="1">
          <p15:clr>
            <a:srgbClr val="A4A3A4"/>
          </p15:clr>
        </p15:guide>
        <p15:guide id="6" orient="horz" pos="1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97B4"/>
    <a:srgbClr val="2772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201A522-3071-4111-B7F9-F19EEB949E32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9B1130E3-787A-4100-8D2C-68C67D4416CA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4B1CDED1-3BE5-4D4B-AF14-765F51F468EE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DC368BA9-2BB3-4B07-87AD-160C648AF712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7820DD33-348C-4D06-B719-F69CBEFC1760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54657F0E-5305-478B-A235-306A62DD2CEA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853C7EE5-70AF-45EE-BA1D-8040116C2172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3AED66FD-2460-4436-9F74-B054C1278BCD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5742D14E-7C42-45FB-A9F0-8700A40C8DEC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FE47308F-A075-4F7F-9A2A-BA8FBB412E84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68EAF26F-606B-4AA3-87C7-1559968690FE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194DE55A-E9E3-45B5-9739-015E622EC919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86AC7C99-DB32-4E78-BD2C-14ED44393BA9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F35FC874-9D2A-4180-BE70-EB170E72E368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  <a:tblStyle styleId="{10B8CDDA-1743-4A14-A87C-1568DB450EDA}" styleName="表样式 1 25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TxStyle>
        <a:fontRef idx="none">
          <a:schemeClr val="tx1"/>
        </a:fontRef>
      </a:tcTxStyle>
      <a:tcStyle>
        <a:tcBdr/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25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band2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Col>
    <a:fir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right>
          <a:top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Style>
        <a:tcBdr>
          <a:left>
            <a:ln>
              <a:noFill/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>
              <a:noFill/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>
                  <a:lumMod val="34000"/>
                  <a:lumOff val="66000"/>
                </a:schemeClr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35000"/>
                  <a:lumOff val="65000"/>
                  <a:alpha val="20000"/>
                </a:schemeClr>
              </a:solidFill>
            </a:ln>
          </a:insideV>
        </a:tcBdr>
        <a:fill>
          <a:solidFill>
            <a:schemeClr val="accent1">
              <a:lumMod val="40000"/>
              <a:lumOff val="60000"/>
              <a:alpha val="5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940" y="952"/>
      </p:cViewPr>
      <p:guideLst>
        <p:guide orient="horz" pos="2185"/>
        <p:guide pos="3840"/>
        <p:guide pos="7490"/>
        <p:guide pos="190"/>
        <p:guide orient="horz" pos="4148"/>
        <p:guide orient="horz" pos="1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4" Type="http://schemas.openxmlformats.org/officeDocument/2006/relationships/tags" Target="tags/tag152.xml"/><Relationship Id="rId53" Type="http://schemas.openxmlformats.org/officeDocument/2006/relationships/font" Target="fonts/font8.fntdata"/><Relationship Id="rId52" Type="http://schemas.openxmlformats.org/officeDocument/2006/relationships/font" Target="fonts/font7.fntdata"/><Relationship Id="rId51" Type="http://schemas.openxmlformats.org/officeDocument/2006/relationships/font" Target="fonts/font6.fntdata"/><Relationship Id="rId50" Type="http://schemas.openxmlformats.org/officeDocument/2006/relationships/font" Target="fonts/font5.fntdata"/><Relationship Id="rId5" Type="http://schemas.openxmlformats.org/officeDocument/2006/relationships/slide" Target="slides/slide3.xml"/><Relationship Id="rId49" Type="http://schemas.openxmlformats.org/officeDocument/2006/relationships/font" Target="fonts/font4.fntdata"/><Relationship Id="rId48" Type="http://schemas.openxmlformats.org/officeDocument/2006/relationships/font" Target="fonts/font3.fntdata"/><Relationship Id="rId47" Type="http://schemas.openxmlformats.org/officeDocument/2006/relationships/font" Target="fonts/font2.fntdata"/><Relationship Id="rId46" Type="http://schemas.openxmlformats.org/officeDocument/2006/relationships/font" Target="fonts/font1.fntdata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handoutMaster" Target="handoutMasters/handoutMaster1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56F2E7-BC8C-4C37-B499-1474474280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07529D-4DC1-4104-9435-494D6DA8A2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07529D-4DC1-4104-9435-494D6DA8A2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07529D-4DC1-4104-9435-494D6DA8A2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07529D-4DC1-4104-9435-494D6DA8A2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07529D-4DC1-4104-9435-494D6DA8A2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C9227-2B63-4C79-921F-7A294385E9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4D69D-56CD-47AE-BC9C-E7A68ED247F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0" Type="http://schemas.openxmlformats.org/officeDocument/2006/relationships/slideLayout" Target="../slideLayouts/slideLayout7.xml"/><Relationship Id="rId4" Type="http://schemas.openxmlformats.org/officeDocument/2006/relationships/tags" Target="../tags/tag33.xml"/><Relationship Id="rId39" Type="http://schemas.openxmlformats.org/officeDocument/2006/relationships/tags" Target="../tags/tag68.xml"/><Relationship Id="rId38" Type="http://schemas.openxmlformats.org/officeDocument/2006/relationships/tags" Target="../tags/tag67.xml"/><Relationship Id="rId37" Type="http://schemas.openxmlformats.org/officeDocument/2006/relationships/tags" Target="../tags/tag66.xml"/><Relationship Id="rId36" Type="http://schemas.openxmlformats.org/officeDocument/2006/relationships/tags" Target="../tags/tag65.xml"/><Relationship Id="rId35" Type="http://schemas.openxmlformats.org/officeDocument/2006/relationships/tags" Target="../tags/tag64.xml"/><Relationship Id="rId34" Type="http://schemas.openxmlformats.org/officeDocument/2006/relationships/tags" Target="../tags/tag63.xml"/><Relationship Id="rId33" Type="http://schemas.openxmlformats.org/officeDocument/2006/relationships/tags" Target="../tags/tag62.xml"/><Relationship Id="rId32" Type="http://schemas.openxmlformats.org/officeDocument/2006/relationships/tags" Target="../tags/tag61.xml"/><Relationship Id="rId31" Type="http://schemas.openxmlformats.org/officeDocument/2006/relationships/tags" Target="../tags/tag60.xml"/><Relationship Id="rId30" Type="http://schemas.openxmlformats.org/officeDocument/2006/relationships/tags" Target="../tags/tag59.xml"/><Relationship Id="rId3" Type="http://schemas.openxmlformats.org/officeDocument/2006/relationships/tags" Target="../tags/tag32.xml"/><Relationship Id="rId29" Type="http://schemas.openxmlformats.org/officeDocument/2006/relationships/tags" Target="../tags/tag58.xml"/><Relationship Id="rId28" Type="http://schemas.openxmlformats.org/officeDocument/2006/relationships/tags" Target="../tags/tag57.xml"/><Relationship Id="rId27" Type="http://schemas.openxmlformats.org/officeDocument/2006/relationships/tags" Target="../tags/tag56.xml"/><Relationship Id="rId26" Type="http://schemas.openxmlformats.org/officeDocument/2006/relationships/tags" Target="../tags/tag55.xml"/><Relationship Id="rId25" Type="http://schemas.openxmlformats.org/officeDocument/2006/relationships/tags" Target="../tags/tag54.xml"/><Relationship Id="rId24" Type="http://schemas.openxmlformats.org/officeDocument/2006/relationships/tags" Target="../tags/tag53.xml"/><Relationship Id="rId23" Type="http://schemas.openxmlformats.org/officeDocument/2006/relationships/tags" Target="../tags/tag52.xml"/><Relationship Id="rId22" Type="http://schemas.openxmlformats.org/officeDocument/2006/relationships/tags" Target="../tags/tag51.xml"/><Relationship Id="rId21" Type="http://schemas.openxmlformats.org/officeDocument/2006/relationships/tags" Target="../tags/tag50.xml"/><Relationship Id="rId20" Type="http://schemas.openxmlformats.org/officeDocument/2006/relationships/tags" Target="../tags/tag49.xml"/><Relationship Id="rId2" Type="http://schemas.openxmlformats.org/officeDocument/2006/relationships/tags" Target="../tags/tag31.xml"/><Relationship Id="rId19" Type="http://schemas.openxmlformats.org/officeDocument/2006/relationships/tags" Target="../tags/tag48.xml"/><Relationship Id="rId18" Type="http://schemas.openxmlformats.org/officeDocument/2006/relationships/tags" Target="../tags/tag47.xml"/><Relationship Id="rId17" Type="http://schemas.openxmlformats.org/officeDocument/2006/relationships/tags" Target="../tags/tag46.xml"/><Relationship Id="rId16" Type="http://schemas.openxmlformats.org/officeDocument/2006/relationships/tags" Target="../tags/tag45.xml"/><Relationship Id="rId15" Type="http://schemas.openxmlformats.org/officeDocument/2006/relationships/tags" Target="../tags/tag44.xml"/><Relationship Id="rId14" Type="http://schemas.openxmlformats.org/officeDocument/2006/relationships/tags" Target="../tags/tag43.xml"/><Relationship Id="rId13" Type="http://schemas.openxmlformats.org/officeDocument/2006/relationships/tags" Target="../tags/tag42.xml"/><Relationship Id="rId12" Type="http://schemas.openxmlformats.org/officeDocument/2006/relationships/tags" Target="../tags/tag41.xml"/><Relationship Id="rId11" Type="http://schemas.openxmlformats.org/officeDocument/2006/relationships/tags" Target="../tags/tag40.xml"/><Relationship Id="rId10" Type="http://schemas.openxmlformats.org/officeDocument/2006/relationships/tags" Target="../tags/tag39.xml"/><Relationship Id="rId1" Type="http://schemas.openxmlformats.org/officeDocument/2006/relationships/tags" Target="../tags/tag3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3" Type="http://schemas.openxmlformats.org/officeDocument/2006/relationships/slideLayout" Target="../slideLayouts/slideLayout7.xml"/><Relationship Id="rId22" Type="http://schemas.openxmlformats.org/officeDocument/2006/relationships/tags" Target="../tags/tag90.xml"/><Relationship Id="rId21" Type="http://schemas.openxmlformats.org/officeDocument/2006/relationships/tags" Target="../tags/tag89.xml"/><Relationship Id="rId20" Type="http://schemas.openxmlformats.org/officeDocument/2006/relationships/tags" Target="../tags/tag88.xml"/><Relationship Id="rId2" Type="http://schemas.openxmlformats.org/officeDocument/2006/relationships/tags" Target="../tags/tag70.xml"/><Relationship Id="rId19" Type="http://schemas.openxmlformats.org/officeDocument/2006/relationships/tags" Target="../tags/tag87.xml"/><Relationship Id="rId18" Type="http://schemas.openxmlformats.org/officeDocument/2006/relationships/tags" Target="../tags/tag86.xml"/><Relationship Id="rId17" Type="http://schemas.openxmlformats.org/officeDocument/2006/relationships/tags" Target="../tags/tag85.xml"/><Relationship Id="rId16" Type="http://schemas.openxmlformats.org/officeDocument/2006/relationships/tags" Target="../tags/tag84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tags" Target="../tags/tag6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95.xml"/><Relationship Id="rId1" Type="http://schemas.openxmlformats.org/officeDocument/2006/relationships/tags" Target="../tags/tag94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0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109.xml"/><Relationship Id="rId8" Type="http://schemas.openxmlformats.org/officeDocument/2006/relationships/tags" Target="../tags/tag108.xml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116.xml"/><Relationship Id="rId15" Type="http://schemas.openxmlformats.org/officeDocument/2006/relationships/tags" Target="../tags/tag115.xml"/><Relationship Id="rId14" Type="http://schemas.openxmlformats.org/officeDocument/2006/relationships/tags" Target="../tags/tag114.xml"/><Relationship Id="rId13" Type="http://schemas.openxmlformats.org/officeDocument/2006/relationships/tags" Target="../tags/tag113.xml"/><Relationship Id="rId12" Type="http://schemas.openxmlformats.org/officeDocument/2006/relationships/tags" Target="../tags/tag112.xml"/><Relationship Id="rId11" Type="http://schemas.openxmlformats.org/officeDocument/2006/relationships/tags" Target="../tags/tag111.xml"/><Relationship Id="rId10" Type="http://schemas.openxmlformats.org/officeDocument/2006/relationships/tags" Target="../tags/tag110.xml"/><Relationship Id="rId1" Type="http://schemas.openxmlformats.org/officeDocument/2006/relationships/tags" Target="../tags/tag10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123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" Type="http://schemas.openxmlformats.org/officeDocument/2006/relationships/tags" Target="../tags/tag117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27.xml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" Type="http://schemas.openxmlformats.org/officeDocument/2006/relationships/tags" Target="../tags/tag124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31.xml"/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tags" Target="../tags/tag128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35.xml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tags" Target="../tags/tag140.xml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" Type="http://schemas.openxmlformats.org/officeDocument/2006/relationships/tags" Target="../tags/tag14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hyperlink" Target="http://8.140.225.6:8080/" TargetMode="External"/><Relationship Id="rId1" Type="http://schemas.openxmlformats.org/officeDocument/2006/relationships/tags" Target="../tags/tag148.xml"/></Relationships>
</file>

<file path=ppt/slides/_rels/slide3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tags" Target="../tags/tag150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tags" Target="../tags/tag14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tags" Target="../tags/tag15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27.xml"/><Relationship Id="rId15" Type="http://schemas.openxmlformats.org/officeDocument/2006/relationships/tags" Target="../tags/tag26.xml"/><Relationship Id="rId14" Type="http://schemas.openxmlformats.org/officeDocument/2006/relationships/tags" Target="../tags/tag25.xml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tags" Target="../tags/tag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199456" y="2634838"/>
            <a:ext cx="9793088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行业咨询分析系统</a:t>
            </a:r>
            <a:endParaRPr kumimoji="0" lang="zh-CN" altLang="en-US" sz="72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827748" y="3884746"/>
            <a:ext cx="453650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北京理工大学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-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计算机学院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-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软件工程专业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997078" y="4509120"/>
            <a:ext cx="4446905" cy="260350"/>
            <a:chOff x="1903949" y="4675202"/>
            <a:chExt cx="4446905" cy="260350"/>
          </a:xfrm>
        </p:grpSpPr>
        <p:sp>
          <p:nvSpPr>
            <p:cNvPr id="24" name="文本框 23"/>
            <p:cNvSpPr txBox="1"/>
            <p:nvPr/>
          </p:nvSpPr>
          <p:spPr>
            <a:xfrm>
              <a:off x="1903949" y="4675202"/>
              <a:ext cx="1980220" cy="2603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600" normalizeH="0" baseline="0" noProof="0" dirty="0">
                  <a:ln>
                    <a:noFill/>
                  </a:ln>
                  <a:solidFill>
                    <a:srgbClr val="27729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第六组</a:t>
              </a:r>
              <a:endParaRPr kumimoji="0" lang="zh-CN" altLang="en-US" sz="11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121369" y="4675202"/>
              <a:ext cx="2229485" cy="2603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600" normalizeH="0" baseline="0" noProof="0" dirty="0">
                  <a:ln>
                    <a:noFill/>
                  </a:ln>
                  <a:solidFill>
                    <a:srgbClr val="27729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指导老师：韩锐</a:t>
              </a:r>
              <a:endParaRPr kumimoji="0" lang="zh-CN" altLang="en-US" sz="11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382780" y="6151146"/>
            <a:ext cx="247425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时间：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2025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年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4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月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18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日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分析过程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" name="任意多边形: 形状 4"/>
          <p:cNvSpPr/>
          <p:nvPr>
            <p:custDataLst>
              <p:tags r:id="rId1"/>
            </p:custDataLst>
          </p:nvPr>
        </p:nvSpPr>
        <p:spPr>
          <a:xfrm>
            <a:off x="946420" y="3426793"/>
            <a:ext cx="8788400" cy="1130300"/>
          </a:xfrm>
          <a:custGeom>
            <a:avLst/>
            <a:gdLst>
              <a:gd name="connsiteX0" fmla="*/ 0 w 12344400"/>
              <a:gd name="connsiteY0" fmla="*/ 1104900 h 2123923"/>
              <a:gd name="connsiteX1" fmla="*/ 3632200 w 12344400"/>
              <a:gd name="connsiteY1" fmla="*/ 482600 h 2123923"/>
              <a:gd name="connsiteX2" fmla="*/ 8026400 w 12344400"/>
              <a:gd name="connsiteY2" fmla="*/ 2120900 h 2123923"/>
              <a:gd name="connsiteX3" fmla="*/ 12344400 w 12344400"/>
              <a:gd name="connsiteY3" fmla="*/ 0 h 212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44400" h="2123923">
                <a:moveTo>
                  <a:pt x="0" y="1104900"/>
                </a:moveTo>
                <a:cubicBezTo>
                  <a:pt x="1147233" y="709083"/>
                  <a:pt x="2294467" y="313267"/>
                  <a:pt x="3632200" y="482600"/>
                </a:cubicBezTo>
                <a:cubicBezTo>
                  <a:pt x="4969933" y="651933"/>
                  <a:pt x="6574367" y="2201333"/>
                  <a:pt x="8026400" y="2120900"/>
                </a:cubicBezTo>
                <a:cubicBezTo>
                  <a:pt x="9478433" y="2040467"/>
                  <a:pt x="10911416" y="1020233"/>
                  <a:pt x="12344400" y="0"/>
                </a:cubicBezTo>
              </a:path>
            </a:pathLst>
          </a:custGeom>
          <a:noFill/>
          <a:ln w="19050">
            <a:gradFill>
              <a:gsLst>
                <a:gs pos="50000">
                  <a:srgbClr val="27729E"/>
                </a:gs>
                <a:gs pos="0">
                  <a:srgbClr val="27729E">
                    <a:alpha val="19000"/>
                  </a:srgbClr>
                </a:gs>
                <a:gs pos="100000">
                  <a:srgbClr val="27729E">
                    <a:alpha val="19000"/>
                  </a:srgbClr>
                </a:gs>
              </a:gsLst>
              <a:lin ang="0" scaled="0"/>
            </a:gra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椭圆 5"/>
          <p:cNvSpPr/>
          <p:nvPr>
            <p:custDataLst>
              <p:tags r:id="rId2"/>
            </p:custDataLst>
          </p:nvPr>
        </p:nvSpPr>
        <p:spPr>
          <a:xfrm>
            <a:off x="1901193" y="3642692"/>
            <a:ext cx="215900" cy="215900"/>
          </a:xfrm>
          <a:prstGeom prst="ellipse">
            <a:avLst/>
          </a:prstGeom>
          <a:noFill/>
          <a:ln w="25400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椭圆 6"/>
          <p:cNvSpPr/>
          <p:nvPr>
            <p:custDataLst>
              <p:tags r:id="rId3"/>
            </p:custDataLst>
          </p:nvPr>
        </p:nvSpPr>
        <p:spPr>
          <a:xfrm>
            <a:off x="4419870" y="3845892"/>
            <a:ext cx="215900" cy="215900"/>
          </a:xfrm>
          <a:prstGeom prst="ellipse">
            <a:avLst/>
          </a:prstGeom>
          <a:noFill/>
          <a:ln w="25400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椭圆 7"/>
          <p:cNvSpPr/>
          <p:nvPr>
            <p:custDataLst>
              <p:tags r:id="rId4"/>
            </p:custDataLst>
          </p:nvPr>
        </p:nvSpPr>
        <p:spPr>
          <a:xfrm>
            <a:off x="7131320" y="4372944"/>
            <a:ext cx="215900" cy="215900"/>
          </a:xfrm>
          <a:prstGeom prst="ellipse">
            <a:avLst/>
          </a:prstGeom>
          <a:noFill/>
          <a:ln w="25400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椭圆 8"/>
          <p:cNvSpPr/>
          <p:nvPr>
            <p:custDataLst>
              <p:tags r:id="rId5"/>
            </p:custDataLst>
          </p:nvPr>
        </p:nvSpPr>
        <p:spPr>
          <a:xfrm>
            <a:off x="9203025" y="3534742"/>
            <a:ext cx="215900" cy="215900"/>
          </a:xfrm>
          <a:prstGeom prst="ellipse">
            <a:avLst/>
          </a:prstGeom>
          <a:noFill/>
          <a:ln w="25400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椭圆 9"/>
          <p:cNvSpPr/>
          <p:nvPr>
            <p:custDataLst>
              <p:tags r:id="rId6"/>
            </p:custDataLst>
          </p:nvPr>
        </p:nvSpPr>
        <p:spPr>
          <a:xfrm>
            <a:off x="1538150" y="4079777"/>
            <a:ext cx="911803" cy="911803"/>
          </a:xfrm>
          <a:prstGeom prst="ellipse">
            <a:avLst/>
          </a:prstGeom>
          <a:solidFill>
            <a:srgbClr val="277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椭圆 10"/>
          <p:cNvSpPr/>
          <p:nvPr>
            <p:custDataLst>
              <p:tags r:id="rId7"/>
            </p:custDataLst>
          </p:nvPr>
        </p:nvSpPr>
        <p:spPr>
          <a:xfrm>
            <a:off x="4056827" y="2688592"/>
            <a:ext cx="911803" cy="911803"/>
          </a:xfrm>
          <a:prstGeom prst="ellipse">
            <a:avLst/>
          </a:prstGeom>
          <a:solidFill>
            <a:srgbClr val="277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椭圆 11"/>
          <p:cNvSpPr/>
          <p:nvPr>
            <p:custDataLst>
              <p:tags r:id="rId8"/>
            </p:custDataLst>
          </p:nvPr>
        </p:nvSpPr>
        <p:spPr>
          <a:xfrm>
            <a:off x="6768277" y="4766580"/>
            <a:ext cx="911803" cy="911803"/>
          </a:xfrm>
          <a:prstGeom prst="ellipse">
            <a:avLst/>
          </a:prstGeom>
          <a:solidFill>
            <a:srgbClr val="277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椭圆 12"/>
          <p:cNvSpPr/>
          <p:nvPr>
            <p:custDataLst>
              <p:tags r:id="rId9"/>
            </p:custDataLst>
          </p:nvPr>
        </p:nvSpPr>
        <p:spPr>
          <a:xfrm>
            <a:off x="8878224" y="2449554"/>
            <a:ext cx="911803" cy="911803"/>
          </a:xfrm>
          <a:prstGeom prst="ellipse">
            <a:avLst/>
          </a:prstGeom>
          <a:solidFill>
            <a:srgbClr val="277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 flipH="1">
            <a:off x="716280" y="3023235"/>
            <a:ext cx="32740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，识别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参与者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1"/>
            </p:custDataLst>
          </p:nvPr>
        </p:nvSpPr>
        <p:spPr>
          <a:xfrm flipH="1">
            <a:off x="2951480" y="4359275"/>
            <a:ext cx="29063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，合并特性获得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用例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12"/>
            </p:custDataLst>
          </p:nvPr>
        </p:nvSpPr>
        <p:spPr>
          <a:xfrm flipH="1">
            <a:off x="5949950" y="3366770"/>
            <a:ext cx="19894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，绘制用例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图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13"/>
            </p:custDataLst>
          </p:nvPr>
        </p:nvSpPr>
        <p:spPr>
          <a:xfrm flipH="1">
            <a:off x="8820785" y="3990975"/>
            <a:ext cx="16325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，用例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描述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6" name="组合 25"/>
          <p:cNvGrpSpPr/>
          <p:nvPr>
            <p:custDataLst>
              <p:tags r:id="rId14"/>
            </p:custDataLst>
          </p:nvPr>
        </p:nvGrpSpPr>
        <p:grpSpPr>
          <a:xfrm>
            <a:off x="9203025" y="2718212"/>
            <a:ext cx="274694" cy="366676"/>
            <a:chOff x="2448949" y="6473150"/>
            <a:chExt cx="274694" cy="366676"/>
          </a:xfrm>
          <a:solidFill>
            <a:schemeClr val="bg1"/>
          </a:solidFill>
        </p:grpSpPr>
        <p:sp>
          <p:nvSpPr>
            <p:cNvPr id="27" name="AutoShape 115"/>
            <p:cNvSpPr/>
            <p:nvPr>
              <p:custDataLst>
                <p:tags r:id="rId15"/>
              </p:custDataLst>
            </p:nvPr>
          </p:nvSpPr>
          <p:spPr bwMode="auto">
            <a:xfrm>
              <a:off x="2448949" y="6473150"/>
              <a:ext cx="274694" cy="3666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800" y="12825"/>
                  </a:moveTo>
                  <a:lnTo>
                    <a:pt x="19800" y="13500"/>
                  </a:lnTo>
                  <a:lnTo>
                    <a:pt x="19800" y="14850"/>
                  </a:lnTo>
                  <a:lnTo>
                    <a:pt x="19800" y="15525"/>
                  </a:lnTo>
                  <a:cubicBezTo>
                    <a:pt x="19800" y="18129"/>
                    <a:pt x="16972" y="20249"/>
                    <a:pt x="13499" y="20249"/>
                  </a:cubicBezTo>
                  <a:lnTo>
                    <a:pt x="8099" y="20249"/>
                  </a:lnTo>
                  <a:cubicBezTo>
                    <a:pt x="4627" y="20249"/>
                    <a:pt x="1800" y="18129"/>
                    <a:pt x="1800" y="15525"/>
                  </a:cubicBezTo>
                  <a:lnTo>
                    <a:pt x="1800" y="14850"/>
                  </a:lnTo>
                  <a:lnTo>
                    <a:pt x="1800" y="13500"/>
                  </a:lnTo>
                  <a:lnTo>
                    <a:pt x="1800" y="12825"/>
                  </a:lnTo>
                  <a:lnTo>
                    <a:pt x="1800" y="10800"/>
                  </a:lnTo>
                  <a:cubicBezTo>
                    <a:pt x="1800" y="10427"/>
                    <a:pt x="2203" y="10124"/>
                    <a:pt x="2699" y="10124"/>
                  </a:cubicBezTo>
                  <a:lnTo>
                    <a:pt x="4499" y="10124"/>
                  </a:lnTo>
                  <a:lnTo>
                    <a:pt x="17100" y="10124"/>
                  </a:lnTo>
                  <a:lnTo>
                    <a:pt x="18899" y="10124"/>
                  </a:lnTo>
                  <a:cubicBezTo>
                    <a:pt x="19396" y="10124"/>
                    <a:pt x="19800" y="10427"/>
                    <a:pt x="19800" y="10800"/>
                  </a:cubicBezTo>
                  <a:cubicBezTo>
                    <a:pt x="19800" y="10800"/>
                    <a:pt x="19800" y="12825"/>
                    <a:pt x="19800" y="12825"/>
                  </a:cubicBezTo>
                  <a:close/>
                  <a:moveTo>
                    <a:pt x="14400" y="6075"/>
                  </a:moveTo>
                  <a:lnTo>
                    <a:pt x="14400" y="6076"/>
                  </a:lnTo>
                  <a:lnTo>
                    <a:pt x="14400" y="8774"/>
                  </a:lnTo>
                  <a:lnTo>
                    <a:pt x="7200" y="8774"/>
                  </a:lnTo>
                  <a:lnTo>
                    <a:pt x="7200" y="6076"/>
                  </a:lnTo>
                  <a:lnTo>
                    <a:pt x="7200" y="6075"/>
                  </a:lnTo>
                  <a:cubicBezTo>
                    <a:pt x="7200" y="4583"/>
                    <a:pt x="8811" y="3375"/>
                    <a:pt x="10800" y="3375"/>
                  </a:cubicBezTo>
                  <a:cubicBezTo>
                    <a:pt x="12788" y="3375"/>
                    <a:pt x="14400" y="4583"/>
                    <a:pt x="14400" y="6075"/>
                  </a:cubicBezTo>
                  <a:moveTo>
                    <a:pt x="4499" y="6075"/>
                  </a:moveTo>
                  <a:cubicBezTo>
                    <a:pt x="4499" y="3465"/>
                    <a:pt x="7320" y="1350"/>
                    <a:pt x="10800" y="1350"/>
                  </a:cubicBezTo>
                  <a:cubicBezTo>
                    <a:pt x="14279" y="1350"/>
                    <a:pt x="17100" y="3465"/>
                    <a:pt x="17100" y="6075"/>
                  </a:cubicBezTo>
                  <a:lnTo>
                    <a:pt x="17100" y="8774"/>
                  </a:lnTo>
                  <a:lnTo>
                    <a:pt x="15299" y="8774"/>
                  </a:lnTo>
                  <a:lnTo>
                    <a:pt x="15299" y="6076"/>
                  </a:lnTo>
                  <a:cubicBezTo>
                    <a:pt x="15299" y="4212"/>
                    <a:pt x="13285" y="2701"/>
                    <a:pt x="10800" y="2701"/>
                  </a:cubicBezTo>
                  <a:cubicBezTo>
                    <a:pt x="8314" y="2701"/>
                    <a:pt x="6299" y="4212"/>
                    <a:pt x="6299" y="6076"/>
                  </a:cubicBezTo>
                  <a:lnTo>
                    <a:pt x="6299" y="8774"/>
                  </a:lnTo>
                  <a:lnTo>
                    <a:pt x="4499" y="8774"/>
                  </a:lnTo>
                  <a:cubicBezTo>
                    <a:pt x="4499" y="8774"/>
                    <a:pt x="4499" y="6075"/>
                    <a:pt x="4499" y="6075"/>
                  </a:cubicBezTo>
                  <a:close/>
                  <a:moveTo>
                    <a:pt x="18899" y="8774"/>
                  </a:moveTo>
                  <a:lnTo>
                    <a:pt x="18899" y="6075"/>
                  </a:lnTo>
                  <a:cubicBezTo>
                    <a:pt x="18899" y="2719"/>
                    <a:pt x="15274" y="0"/>
                    <a:pt x="10800" y="0"/>
                  </a:cubicBezTo>
                  <a:cubicBezTo>
                    <a:pt x="6325" y="0"/>
                    <a:pt x="2699" y="2719"/>
                    <a:pt x="2699" y="6075"/>
                  </a:cubicBezTo>
                  <a:lnTo>
                    <a:pt x="2699" y="8774"/>
                  </a:lnTo>
                  <a:cubicBezTo>
                    <a:pt x="1208" y="8774"/>
                    <a:pt x="0" y="9681"/>
                    <a:pt x="0" y="10800"/>
                  </a:cubicBezTo>
                  <a:lnTo>
                    <a:pt x="0" y="12825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0" y="15525"/>
                  </a:lnTo>
                  <a:cubicBezTo>
                    <a:pt x="0" y="18880"/>
                    <a:pt x="3625" y="21599"/>
                    <a:pt x="8099" y="21599"/>
                  </a:cubicBezTo>
                  <a:lnTo>
                    <a:pt x="13499" y="21599"/>
                  </a:lnTo>
                  <a:cubicBezTo>
                    <a:pt x="17974" y="21599"/>
                    <a:pt x="21600" y="18880"/>
                    <a:pt x="21600" y="15525"/>
                  </a:cubicBezTo>
                  <a:lnTo>
                    <a:pt x="21600" y="14850"/>
                  </a:lnTo>
                  <a:lnTo>
                    <a:pt x="21600" y="13500"/>
                  </a:lnTo>
                  <a:lnTo>
                    <a:pt x="21600" y="12825"/>
                  </a:lnTo>
                  <a:lnTo>
                    <a:pt x="21600" y="10800"/>
                  </a:lnTo>
                  <a:cubicBezTo>
                    <a:pt x="21600" y="9681"/>
                    <a:pt x="20391" y="8774"/>
                    <a:pt x="18899" y="877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" name="AutoShape 116"/>
            <p:cNvSpPr/>
            <p:nvPr>
              <p:custDataLst>
                <p:tags r:id="rId16"/>
              </p:custDataLst>
            </p:nvPr>
          </p:nvSpPr>
          <p:spPr bwMode="auto">
            <a:xfrm>
              <a:off x="2563457" y="6690903"/>
              <a:ext cx="45678" cy="6883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3226"/>
                    <a:pt x="0" y="7201"/>
                  </a:cubicBezTo>
                  <a:cubicBezTo>
                    <a:pt x="0" y="9390"/>
                    <a:pt x="1798" y="13537"/>
                    <a:pt x="3601" y="16821"/>
                  </a:cubicBezTo>
                  <a:cubicBezTo>
                    <a:pt x="5070" y="19493"/>
                    <a:pt x="6916" y="21600"/>
                    <a:pt x="10800" y="21600"/>
                  </a:cubicBezTo>
                  <a:cubicBezTo>
                    <a:pt x="15016" y="21600"/>
                    <a:pt x="16529" y="19514"/>
                    <a:pt x="18003" y="16858"/>
                  </a:cubicBezTo>
                  <a:cubicBezTo>
                    <a:pt x="19828" y="13567"/>
                    <a:pt x="21600" y="9397"/>
                    <a:pt x="21600" y="7201"/>
                  </a:cubicBezTo>
                  <a:cubicBezTo>
                    <a:pt x="21600" y="3226"/>
                    <a:pt x="1676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9" name="组合 28"/>
          <p:cNvGrpSpPr/>
          <p:nvPr>
            <p:custDataLst>
              <p:tags r:id="rId17"/>
            </p:custDataLst>
          </p:nvPr>
        </p:nvGrpSpPr>
        <p:grpSpPr>
          <a:xfrm>
            <a:off x="1821125" y="4336496"/>
            <a:ext cx="366050" cy="366050"/>
            <a:chOff x="3868099" y="5741049"/>
            <a:chExt cx="366050" cy="366050"/>
          </a:xfrm>
          <a:solidFill>
            <a:schemeClr val="bg1"/>
          </a:solidFill>
        </p:grpSpPr>
        <p:sp>
          <p:nvSpPr>
            <p:cNvPr id="30" name="AutoShape 123"/>
            <p:cNvSpPr/>
            <p:nvPr>
              <p:custDataLst>
                <p:tags r:id="rId18"/>
              </p:custDataLst>
            </p:nvPr>
          </p:nvSpPr>
          <p:spPr bwMode="auto">
            <a:xfrm>
              <a:off x="3868099" y="5741049"/>
              <a:ext cx="366050" cy="3660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AutoShape 124"/>
            <p:cNvSpPr/>
            <p:nvPr>
              <p:custDataLst>
                <p:tags r:id="rId19"/>
              </p:custDataLst>
            </p:nvPr>
          </p:nvSpPr>
          <p:spPr bwMode="auto">
            <a:xfrm>
              <a:off x="3971344" y="5843668"/>
              <a:ext cx="160186" cy="16018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AutoShape 125"/>
            <p:cNvSpPr/>
            <p:nvPr>
              <p:custDataLst>
                <p:tags r:id="rId20"/>
              </p:custDataLst>
            </p:nvPr>
          </p:nvSpPr>
          <p:spPr bwMode="auto">
            <a:xfrm>
              <a:off x="4005134" y="5878083"/>
              <a:ext cx="91982" cy="919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3" name="组合 32"/>
          <p:cNvGrpSpPr/>
          <p:nvPr>
            <p:custDataLst>
              <p:tags r:id="rId21"/>
            </p:custDataLst>
          </p:nvPr>
        </p:nvGrpSpPr>
        <p:grpSpPr>
          <a:xfrm>
            <a:off x="4329390" y="2945778"/>
            <a:ext cx="366676" cy="366051"/>
            <a:chOff x="5380483" y="5004568"/>
            <a:chExt cx="366676" cy="366051"/>
          </a:xfrm>
          <a:solidFill>
            <a:schemeClr val="bg1"/>
          </a:solidFill>
        </p:grpSpPr>
        <p:sp>
          <p:nvSpPr>
            <p:cNvPr id="34" name="AutoShape 84"/>
            <p:cNvSpPr/>
            <p:nvPr>
              <p:custDataLst>
                <p:tags r:id="rId22"/>
              </p:custDataLst>
            </p:nvPr>
          </p:nvSpPr>
          <p:spPr bwMode="auto">
            <a:xfrm>
              <a:off x="5380483" y="5004568"/>
              <a:ext cx="366676" cy="3660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8900"/>
                  </a:moveTo>
                  <a:cubicBezTo>
                    <a:pt x="20249" y="19643"/>
                    <a:pt x="19644" y="20249"/>
                    <a:pt x="18899" y="20249"/>
                  </a:cubicBezTo>
                  <a:lnTo>
                    <a:pt x="2699" y="20249"/>
                  </a:lnTo>
                  <a:cubicBezTo>
                    <a:pt x="1955" y="20249"/>
                    <a:pt x="1349" y="19643"/>
                    <a:pt x="1349" y="18900"/>
                  </a:cubicBezTo>
                  <a:lnTo>
                    <a:pt x="1349" y="5400"/>
                  </a:lnTo>
                  <a:cubicBezTo>
                    <a:pt x="1349" y="5027"/>
                    <a:pt x="1652" y="4725"/>
                    <a:pt x="2024" y="4725"/>
                  </a:cubicBezTo>
                  <a:lnTo>
                    <a:pt x="2699" y="4725"/>
                  </a:lnTo>
                  <a:lnTo>
                    <a:pt x="2699" y="18225"/>
                  </a:lnTo>
                  <a:cubicBezTo>
                    <a:pt x="2699" y="18598"/>
                    <a:pt x="3001" y="18900"/>
                    <a:pt x="3374" y="18900"/>
                  </a:cubicBezTo>
                  <a:cubicBezTo>
                    <a:pt x="3748" y="18900"/>
                    <a:pt x="4049" y="18598"/>
                    <a:pt x="4049" y="18225"/>
                  </a:cubicBezTo>
                  <a:lnTo>
                    <a:pt x="4049" y="2025"/>
                  </a:lnTo>
                  <a:cubicBezTo>
                    <a:pt x="4049" y="1652"/>
                    <a:pt x="4352" y="1350"/>
                    <a:pt x="4724" y="1350"/>
                  </a:cubicBezTo>
                  <a:lnTo>
                    <a:pt x="19575" y="1350"/>
                  </a:lnTo>
                  <a:cubicBezTo>
                    <a:pt x="19947" y="1350"/>
                    <a:pt x="20249" y="1652"/>
                    <a:pt x="20249" y="2025"/>
                  </a:cubicBezTo>
                  <a:cubicBezTo>
                    <a:pt x="20249" y="2025"/>
                    <a:pt x="20249" y="18900"/>
                    <a:pt x="20249" y="18900"/>
                  </a:cubicBezTo>
                  <a:close/>
                  <a:moveTo>
                    <a:pt x="19575" y="0"/>
                  </a:moveTo>
                  <a:lnTo>
                    <a:pt x="4724" y="0"/>
                  </a:lnTo>
                  <a:cubicBezTo>
                    <a:pt x="3606" y="0"/>
                    <a:pt x="2699" y="905"/>
                    <a:pt x="2699" y="2025"/>
                  </a:cubicBezTo>
                  <a:lnTo>
                    <a:pt x="2699" y="3375"/>
                  </a:lnTo>
                  <a:lnTo>
                    <a:pt x="2024" y="3375"/>
                  </a:lnTo>
                  <a:cubicBezTo>
                    <a:pt x="906" y="3375"/>
                    <a:pt x="0" y="4280"/>
                    <a:pt x="0" y="5400"/>
                  </a:cubicBezTo>
                  <a:lnTo>
                    <a:pt x="0" y="18900"/>
                  </a:lnTo>
                  <a:cubicBezTo>
                    <a:pt x="0" y="20391"/>
                    <a:pt x="1208" y="21599"/>
                    <a:pt x="2699" y="21599"/>
                  </a:cubicBezTo>
                  <a:lnTo>
                    <a:pt x="18899" y="21599"/>
                  </a:lnTo>
                  <a:cubicBezTo>
                    <a:pt x="20391" y="21599"/>
                    <a:pt x="21600" y="20391"/>
                    <a:pt x="21600" y="18900"/>
                  </a:cubicBezTo>
                  <a:lnTo>
                    <a:pt x="21600" y="2025"/>
                  </a:lnTo>
                  <a:cubicBezTo>
                    <a:pt x="21600" y="905"/>
                    <a:pt x="20693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5" name="AutoShape 85"/>
            <p:cNvSpPr/>
            <p:nvPr>
              <p:custDataLst>
                <p:tags r:id="rId23"/>
              </p:custDataLst>
            </p:nvPr>
          </p:nvSpPr>
          <p:spPr bwMode="auto">
            <a:xfrm>
              <a:off x="5598238" y="5141602"/>
              <a:ext cx="102619" cy="118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AutoShape 86"/>
            <p:cNvSpPr/>
            <p:nvPr>
              <p:custDataLst>
                <p:tags r:id="rId24"/>
              </p:custDataLst>
            </p:nvPr>
          </p:nvSpPr>
          <p:spPr bwMode="auto">
            <a:xfrm>
              <a:off x="5598238" y="5107187"/>
              <a:ext cx="102619" cy="118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7" name="AutoShape 87"/>
            <p:cNvSpPr/>
            <p:nvPr>
              <p:custDataLst>
                <p:tags r:id="rId25"/>
              </p:custDataLst>
            </p:nvPr>
          </p:nvSpPr>
          <p:spPr bwMode="auto">
            <a:xfrm>
              <a:off x="5598238" y="5072772"/>
              <a:ext cx="102619" cy="118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8" name="AutoShape 88"/>
            <p:cNvSpPr/>
            <p:nvPr>
              <p:custDataLst>
                <p:tags r:id="rId26"/>
              </p:custDataLst>
            </p:nvPr>
          </p:nvSpPr>
          <p:spPr bwMode="auto">
            <a:xfrm>
              <a:off x="5472467" y="5313677"/>
              <a:ext cx="102619" cy="11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AutoShape 89"/>
            <p:cNvSpPr/>
            <p:nvPr>
              <p:custDataLst>
                <p:tags r:id="rId27"/>
              </p:custDataLst>
            </p:nvPr>
          </p:nvSpPr>
          <p:spPr bwMode="auto">
            <a:xfrm>
              <a:off x="5472467" y="5279263"/>
              <a:ext cx="102619" cy="11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0" name="AutoShape 90"/>
            <p:cNvSpPr/>
            <p:nvPr>
              <p:custDataLst>
                <p:tags r:id="rId28"/>
              </p:custDataLst>
            </p:nvPr>
          </p:nvSpPr>
          <p:spPr bwMode="auto">
            <a:xfrm>
              <a:off x="5472467" y="5244847"/>
              <a:ext cx="102619" cy="11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1" name="AutoShape 91"/>
            <p:cNvSpPr/>
            <p:nvPr>
              <p:custDataLst>
                <p:tags r:id="rId29"/>
              </p:custDataLst>
            </p:nvPr>
          </p:nvSpPr>
          <p:spPr bwMode="auto">
            <a:xfrm>
              <a:off x="5598238" y="5313677"/>
              <a:ext cx="102619" cy="11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AutoShape 92"/>
            <p:cNvSpPr/>
            <p:nvPr>
              <p:custDataLst>
                <p:tags r:id="rId30"/>
              </p:custDataLst>
            </p:nvPr>
          </p:nvSpPr>
          <p:spPr bwMode="auto">
            <a:xfrm>
              <a:off x="5598238" y="5279263"/>
              <a:ext cx="102619" cy="11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AutoShape 93"/>
            <p:cNvSpPr/>
            <p:nvPr>
              <p:custDataLst>
                <p:tags r:id="rId31"/>
              </p:custDataLst>
            </p:nvPr>
          </p:nvSpPr>
          <p:spPr bwMode="auto">
            <a:xfrm>
              <a:off x="5598238" y="5244847"/>
              <a:ext cx="102619" cy="11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AutoShape 94"/>
            <p:cNvSpPr/>
            <p:nvPr>
              <p:custDataLst>
                <p:tags r:id="rId32"/>
              </p:custDataLst>
            </p:nvPr>
          </p:nvSpPr>
          <p:spPr bwMode="auto">
            <a:xfrm>
              <a:off x="5472465" y="5176016"/>
              <a:ext cx="228390" cy="11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69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69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5" name="AutoShape 95"/>
            <p:cNvSpPr/>
            <p:nvPr>
              <p:custDataLst>
                <p:tags r:id="rId33"/>
              </p:custDataLst>
            </p:nvPr>
          </p:nvSpPr>
          <p:spPr bwMode="auto">
            <a:xfrm>
              <a:off x="5472465" y="5210433"/>
              <a:ext cx="228390" cy="11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90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90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AutoShape 96"/>
            <p:cNvSpPr/>
            <p:nvPr>
              <p:custDataLst>
                <p:tags r:id="rId34"/>
              </p:custDataLst>
            </p:nvPr>
          </p:nvSpPr>
          <p:spPr bwMode="auto">
            <a:xfrm>
              <a:off x="5472467" y="5050246"/>
              <a:ext cx="102619" cy="1026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4792"/>
                  </a:moveTo>
                  <a:lnTo>
                    <a:pt x="16800" y="4792"/>
                  </a:lnTo>
                  <a:lnTo>
                    <a:pt x="16800" y="16797"/>
                  </a:lnTo>
                  <a:lnTo>
                    <a:pt x="4799" y="16797"/>
                  </a:lnTo>
                  <a:cubicBezTo>
                    <a:pt x="4799" y="16797"/>
                    <a:pt x="4799" y="4792"/>
                    <a:pt x="4799" y="4792"/>
                  </a:cubicBezTo>
                  <a:close/>
                  <a:moveTo>
                    <a:pt x="2399" y="21600"/>
                  </a:moveTo>
                  <a:lnTo>
                    <a:pt x="19199" y="21600"/>
                  </a:lnTo>
                  <a:cubicBezTo>
                    <a:pt x="20527" y="21600"/>
                    <a:pt x="21600" y="20523"/>
                    <a:pt x="21600" y="19198"/>
                  </a:cubicBezTo>
                  <a:lnTo>
                    <a:pt x="21600" y="2401"/>
                  </a:lnTo>
                  <a:cubicBezTo>
                    <a:pt x="21600" y="1076"/>
                    <a:pt x="20527" y="0"/>
                    <a:pt x="19199" y="0"/>
                  </a:cubicBezTo>
                  <a:lnTo>
                    <a:pt x="2399" y="0"/>
                  </a:lnTo>
                  <a:cubicBezTo>
                    <a:pt x="1072" y="0"/>
                    <a:pt x="0" y="1076"/>
                    <a:pt x="0" y="2401"/>
                  </a:cubicBezTo>
                  <a:lnTo>
                    <a:pt x="0" y="19198"/>
                  </a:lnTo>
                  <a:cubicBezTo>
                    <a:pt x="0" y="20523"/>
                    <a:pt x="1072" y="21600"/>
                    <a:pt x="2399" y="216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7" name="组合 46"/>
          <p:cNvGrpSpPr/>
          <p:nvPr>
            <p:custDataLst>
              <p:tags r:id="rId35"/>
            </p:custDataLst>
          </p:nvPr>
        </p:nvGrpSpPr>
        <p:grpSpPr>
          <a:xfrm>
            <a:off x="7055932" y="5053028"/>
            <a:ext cx="366676" cy="308484"/>
            <a:chOff x="4600201" y="5775463"/>
            <a:chExt cx="366676" cy="308484"/>
          </a:xfrm>
          <a:solidFill>
            <a:schemeClr val="bg1"/>
          </a:solidFill>
        </p:grpSpPr>
        <p:sp>
          <p:nvSpPr>
            <p:cNvPr id="48" name="AutoShape 120"/>
            <p:cNvSpPr/>
            <p:nvPr>
              <p:custDataLst>
                <p:tags r:id="rId36"/>
              </p:custDataLst>
            </p:nvPr>
          </p:nvSpPr>
          <p:spPr bwMode="auto">
            <a:xfrm>
              <a:off x="4692182" y="5855558"/>
              <a:ext cx="182712" cy="1827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9" name="AutoShape 121"/>
            <p:cNvSpPr/>
            <p:nvPr>
              <p:custDataLst>
                <p:tags r:id="rId37"/>
              </p:custDataLst>
            </p:nvPr>
          </p:nvSpPr>
          <p:spPr bwMode="auto">
            <a:xfrm>
              <a:off x="4737861" y="5901235"/>
              <a:ext cx="51310" cy="5131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AutoShape 122"/>
            <p:cNvSpPr/>
            <p:nvPr>
              <p:custDataLst>
                <p:tags r:id="rId38"/>
              </p:custDataLst>
            </p:nvPr>
          </p:nvSpPr>
          <p:spPr bwMode="auto">
            <a:xfrm>
              <a:off x="4600201" y="5775463"/>
              <a:ext cx="366676" cy="30848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4" name="文本框 13"/>
          <p:cNvSpPr txBox="1"/>
          <p:nvPr>
            <p:custDataLst>
              <p:tags r:id="rId39"/>
            </p:custDataLst>
          </p:nvPr>
        </p:nvSpPr>
        <p:spPr>
          <a:xfrm flipH="1">
            <a:off x="10177780" y="2832735"/>
            <a:ext cx="16325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优先级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>
            <p:custDataLst>
              <p:tags r:id="rId1"/>
            </p:custDataLst>
          </p:nvPr>
        </p:nvGrpSpPr>
        <p:grpSpPr>
          <a:xfrm>
            <a:off x="10024998" y="4514067"/>
            <a:ext cx="274694" cy="366676"/>
            <a:chOff x="2448949" y="6473150"/>
            <a:chExt cx="274694" cy="366676"/>
          </a:xfrm>
          <a:solidFill>
            <a:schemeClr val="bg1"/>
          </a:solidFill>
        </p:grpSpPr>
        <p:sp>
          <p:nvSpPr>
            <p:cNvPr id="4" name="AutoShape 115"/>
            <p:cNvSpPr/>
            <p:nvPr>
              <p:custDataLst>
                <p:tags r:id="rId2"/>
              </p:custDataLst>
            </p:nvPr>
          </p:nvSpPr>
          <p:spPr bwMode="auto">
            <a:xfrm>
              <a:off x="2448949" y="6473150"/>
              <a:ext cx="274694" cy="3666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800" y="12825"/>
                  </a:moveTo>
                  <a:lnTo>
                    <a:pt x="19800" y="13500"/>
                  </a:lnTo>
                  <a:lnTo>
                    <a:pt x="19800" y="14850"/>
                  </a:lnTo>
                  <a:lnTo>
                    <a:pt x="19800" y="15525"/>
                  </a:lnTo>
                  <a:cubicBezTo>
                    <a:pt x="19800" y="18129"/>
                    <a:pt x="16972" y="20249"/>
                    <a:pt x="13499" y="20249"/>
                  </a:cubicBezTo>
                  <a:lnTo>
                    <a:pt x="8099" y="20249"/>
                  </a:lnTo>
                  <a:cubicBezTo>
                    <a:pt x="4627" y="20249"/>
                    <a:pt x="1800" y="18129"/>
                    <a:pt x="1800" y="15525"/>
                  </a:cubicBezTo>
                  <a:lnTo>
                    <a:pt x="1800" y="14850"/>
                  </a:lnTo>
                  <a:lnTo>
                    <a:pt x="1800" y="13500"/>
                  </a:lnTo>
                  <a:lnTo>
                    <a:pt x="1800" y="12825"/>
                  </a:lnTo>
                  <a:lnTo>
                    <a:pt x="1800" y="10800"/>
                  </a:lnTo>
                  <a:cubicBezTo>
                    <a:pt x="1800" y="10427"/>
                    <a:pt x="2203" y="10124"/>
                    <a:pt x="2699" y="10124"/>
                  </a:cubicBezTo>
                  <a:lnTo>
                    <a:pt x="4499" y="10124"/>
                  </a:lnTo>
                  <a:lnTo>
                    <a:pt x="17100" y="10124"/>
                  </a:lnTo>
                  <a:lnTo>
                    <a:pt x="18899" y="10124"/>
                  </a:lnTo>
                  <a:cubicBezTo>
                    <a:pt x="19396" y="10124"/>
                    <a:pt x="19800" y="10427"/>
                    <a:pt x="19800" y="10800"/>
                  </a:cubicBezTo>
                  <a:cubicBezTo>
                    <a:pt x="19800" y="10800"/>
                    <a:pt x="19800" y="12825"/>
                    <a:pt x="19800" y="12825"/>
                  </a:cubicBezTo>
                  <a:close/>
                  <a:moveTo>
                    <a:pt x="14400" y="6075"/>
                  </a:moveTo>
                  <a:lnTo>
                    <a:pt x="14400" y="6076"/>
                  </a:lnTo>
                  <a:lnTo>
                    <a:pt x="14400" y="8774"/>
                  </a:lnTo>
                  <a:lnTo>
                    <a:pt x="7200" y="8774"/>
                  </a:lnTo>
                  <a:lnTo>
                    <a:pt x="7200" y="6076"/>
                  </a:lnTo>
                  <a:lnTo>
                    <a:pt x="7200" y="6075"/>
                  </a:lnTo>
                  <a:cubicBezTo>
                    <a:pt x="7200" y="4583"/>
                    <a:pt x="8811" y="3375"/>
                    <a:pt x="10800" y="3375"/>
                  </a:cubicBezTo>
                  <a:cubicBezTo>
                    <a:pt x="12788" y="3375"/>
                    <a:pt x="14400" y="4583"/>
                    <a:pt x="14400" y="6075"/>
                  </a:cubicBezTo>
                  <a:moveTo>
                    <a:pt x="4499" y="6075"/>
                  </a:moveTo>
                  <a:cubicBezTo>
                    <a:pt x="4499" y="3465"/>
                    <a:pt x="7320" y="1350"/>
                    <a:pt x="10800" y="1350"/>
                  </a:cubicBezTo>
                  <a:cubicBezTo>
                    <a:pt x="14279" y="1350"/>
                    <a:pt x="17100" y="3465"/>
                    <a:pt x="17100" y="6075"/>
                  </a:cubicBezTo>
                  <a:lnTo>
                    <a:pt x="17100" y="8774"/>
                  </a:lnTo>
                  <a:lnTo>
                    <a:pt x="15299" y="8774"/>
                  </a:lnTo>
                  <a:lnTo>
                    <a:pt x="15299" y="6076"/>
                  </a:lnTo>
                  <a:cubicBezTo>
                    <a:pt x="15299" y="4212"/>
                    <a:pt x="13285" y="2701"/>
                    <a:pt x="10800" y="2701"/>
                  </a:cubicBezTo>
                  <a:cubicBezTo>
                    <a:pt x="8314" y="2701"/>
                    <a:pt x="6299" y="4212"/>
                    <a:pt x="6299" y="6076"/>
                  </a:cubicBezTo>
                  <a:lnTo>
                    <a:pt x="6299" y="8774"/>
                  </a:lnTo>
                  <a:lnTo>
                    <a:pt x="4499" y="8774"/>
                  </a:lnTo>
                  <a:cubicBezTo>
                    <a:pt x="4499" y="8774"/>
                    <a:pt x="4499" y="6075"/>
                    <a:pt x="4499" y="6075"/>
                  </a:cubicBezTo>
                  <a:close/>
                  <a:moveTo>
                    <a:pt x="18899" y="8774"/>
                  </a:moveTo>
                  <a:lnTo>
                    <a:pt x="18899" y="6075"/>
                  </a:lnTo>
                  <a:cubicBezTo>
                    <a:pt x="18899" y="2719"/>
                    <a:pt x="15274" y="0"/>
                    <a:pt x="10800" y="0"/>
                  </a:cubicBezTo>
                  <a:cubicBezTo>
                    <a:pt x="6325" y="0"/>
                    <a:pt x="2699" y="2719"/>
                    <a:pt x="2699" y="6075"/>
                  </a:cubicBezTo>
                  <a:lnTo>
                    <a:pt x="2699" y="8774"/>
                  </a:lnTo>
                  <a:cubicBezTo>
                    <a:pt x="1208" y="8774"/>
                    <a:pt x="0" y="9681"/>
                    <a:pt x="0" y="10800"/>
                  </a:cubicBezTo>
                  <a:lnTo>
                    <a:pt x="0" y="12825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0" y="15525"/>
                  </a:lnTo>
                  <a:cubicBezTo>
                    <a:pt x="0" y="18880"/>
                    <a:pt x="3625" y="21599"/>
                    <a:pt x="8099" y="21599"/>
                  </a:cubicBezTo>
                  <a:lnTo>
                    <a:pt x="13499" y="21599"/>
                  </a:lnTo>
                  <a:cubicBezTo>
                    <a:pt x="17974" y="21599"/>
                    <a:pt x="21600" y="18880"/>
                    <a:pt x="21600" y="15525"/>
                  </a:cubicBezTo>
                  <a:lnTo>
                    <a:pt x="21600" y="14850"/>
                  </a:lnTo>
                  <a:lnTo>
                    <a:pt x="21600" y="13500"/>
                  </a:lnTo>
                  <a:lnTo>
                    <a:pt x="21600" y="12825"/>
                  </a:lnTo>
                  <a:lnTo>
                    <a:pt x="21600" y="10800"/>
                  </a:lnTo>
                  <a:cubicBezTo>
                    <a:pt x="21600" y="9681"/>
                    <a:pt x="20391" y="8774"/>
                    <a:pt x="18899" y="877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  <p:sp>
          <p:nvSpPr>
            <p:cNvPr id="5" name="AutoShape 116"/>
            <p:cNvSpPr/>
            <p:nvPr>
              <p:custDataLst>
                <p:tags r:id="rId3"/>
              </p:custDataLst>
            </p:nvPr>
          </p:nvSpPr>
          <p:spPr bwMode="auto">
            <a:xfrm>
              <a:off x="2563457" y="6690903"/>
              <a:ext cx="45678" cy="6883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3226"/>
                    <a:pt x="0" y="7201"/>
                  </a:cubicBezTo>
                  <a:cubicBezTo>
                    <a:pt x="0" y="9390"/>
                    <a:pt x="1798" y="13537"/>
                    <a:pt x="3601" y="16821"/>
                  </a:cubicBezTo>
                  <a:cubicBezTo>
                    <a:pt x="5070" y="19493"/>
                    <a:pt x="6916" y="21600"/>
                    <a:pt x="10800" y="21600"/>
                  </a:cubicBezTo>
                  <a:cubicBezTo>
                    <a:pt x="15016" y="21600"/>
                    <a:pt x="16529" y="19514"/>
                    <a:pt x="18003" y="16858"/>
                  </a:cubicBezTo>
                  <a:cubicBezTo>
                    <a:pt x="19828" y="13567"/>
                    <a:pt x="21600" y="9397"/>
                    <a:pt x="21600" y="7201"/>
                  </a:cubicBezTo>
                  <a:cubicBezTo>
                    <a:pt x="21600" y="3226"/>
                    <a:pt x="1676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</p:grpSp>
      <p:sp>
        <p:nvSpPr>
          <p:cNvPr id="6" name="椭圆 5"/>
          <p:cNvSpPr/>
          <p:nvPr>
            <p:custDataLst>
              <p:tags r:id="rId4"/>
            </p:custDataLst>
          </p:nvPr>
        </p:nvSpPr>
        <p:spPr>
          <a:xfrm>
            <a:off x="1529141" y="1904145"/>
            <a:ext cx="1001028" cy="1001028"/>
          </a:xfrm>
          <a:prstGeom prst="ellipse">
            <a:avLst/>
          </a:prstGeom>
          <a:solidFill>
            <a:srgbClr val="277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AutoShape 117"/>
          <p:cNvSpPr/>
          <p:nvPr>
            <p:custDataLst>
              <p:tags r:id="rId5"/>
            </p:custDataLst>
          </p:nvPr>
        </p:nvSpPr>
        <p:spPr bwMode="auto">
          <a:xfrm>
            <a:off x="1846630" y="2267312"/>
            <a:ext cx="366051" cy="274694"/>
          </a:xfrm>
          <a:custGeom>
            <a:avLst/>
            <a:gdLst>
              <a:gd name="T0" fmla="+- 0 10799 1"/>
              <a:gd name="T1" fmla="*/ T0 w 21596"/>
              <a:gd name="T2" fmla="*/ 10800 h 21600"/>
              <a:gd name="T3" fmla="+- 0 10799 1"/>
              <a:gd name="T4" fmla="*/ T3 w 21596"/>
              <a:gd name="T5" fmla="*/ 10800 h 21600"/>
              <a:gd name="T6" fmla="+- 0 10799 1"/>
              <a:gd name="T7" fmla="*/ T6 w 21596"/>
              <a:gd name="T8" fmla="*/ 10800 h 21600"/>
              <a:gd name="T9" fmla="+- 0 10799 1"/>
              <a:gd name="T10" fmla="*/ T9 w 215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96" h="21600">
                <a:moveTo>
                  <a:pt x="4511" y="2151"/>
                </a:moveTo>
                <a:lnTo>
                  <a:pt x="6064" y="3877"/>
                </a:lnTo>
                <a:lnTo>
                  <a:pt x="4246" y="6302"/>
                </a:lnTo>
                <a:lnTo>
                  <a:pt x="1353" y="6302"/>
                </a:lnTo>
                <a:cubicBezTo>
                  <a:pt x="1353" y="6302"/>
                  <a:pt x="4511" y="2151"/>
                  <a:pt x="4511" y="2151"/>
                </a:cubicBezTo>
                <a:close/>
                <a:moveTo>
                  <a:pt x="17348" y="6302"/>
                </a:moveTo>
                <a:lnTo>
                  <a:pt x="15531" y="3877"/>
                </a:lnTo>
                <a:lnTo>
                  <a:pt x="17082" y="2153"/>
                </a:lnTo>
                <a:lnTo>
                  <a:pt x="20191" y="6302"/>
                </a:lnTo>
                <a:cubicBezTo>
                  <a:pt x="20191" y="6302"/>
                  <a:pt x="17348" y="6302"/>
                  <a:pt x="17348" y="6302"/>
                </a:cubicBezTo>
                <a:close/>
                <a:moveTo>
                  <a:pt x="17264" y="7202"/>
                </a:moveTo>
                <a:lnTo>
                  <a:pt x="19663" y="7202"/>
                </a:lnTo>
                <a:lnTo>
                  <a:pt x="13021" y="16638"/>
                </a:lnTo>
                <a:cubicBezTo>
                  <a:pt x="13021" y="16638"/>
                  <a:pt x="17264" y="7202"/>
                  <a:pt x="17264" y="7202"/>
                </a:cubicBezTo>
                <a:close/>
                <a:moveTo>
                  <a:pt x="8574" y="16637"/>
                </a:moveTo>
                <a:lnTo>
                  <a:pt x="1933" y="7202"/>
                </a:lnTo>
                <a:lnTo>
                  <a:pt x="4330" y="7202"/>
                </a:lnTo>
                <a:cubicBezTo>
                  <a:pt x="4330" y="7202"/>
                  <a:pt x="8574" y="16637"/>
                  <a:pt x="8574" y="16637"/>
                </a:cubicBezTo>
                <a:close/>
                <a:moveTo>
                  <a:pt x="8429" y="7202"/>
                </a:moveTo>
                <a:lnTo>
                  <a:pt x="10084" y="18249"/>
                </a:lnTo>
                <a:lnTo>
                  <a:pt x="5117" y="7202"/>
                </a:lnTo>
                <a:cubicBezTo>
                  <a:pt x="5117" y="7202"/>
                  <a:pt x="8429" y="7202"/>
                  <a:pt x="8429" y="7202"/>
                </a:cubicBezTo>
                <a:close/>
                <a:moveTo>
                  <a:pt x="6584" y="4456"/>
                </a:moveTo>
                <a:lnTo>
                  <a:pt x="8246" y="6302"/>
                </a:lnTo>
                <a:lnTo>
                  <a:pt x="5200" y="6302"/>
                </a:lnTo>
                <a:cubicBezTo>
                  <a:pt x="5200" y="6302"/>
                  <a:pt x="6584" y="4456"/>
                  <a:pt x="6584" y="4456"/>
                </a:cubicBezTo>
                <a:close/>
                <a:moveTo>
                  <a:pt x="6543" y="3238"/>
                </a:moveTo>
                <a:lnTo>
                  <a:pt x="5250" y="1800"/>
                </a:lnTo>
                <a:lnTo>
                  <a:pt x="7621" y="1800"/>
                </a:lnTo>
                <a:cubicBezTo>
                  <a:pt x="7621" y="1800"/>
                  <a:pt x="6543" y="3238"/>
                  <a:pt x="6543" y="3238"/>
                </a:cubicBezTo>
                <a:close/>
                <a:moveTo>
                  <a:pt x="10797" y="3466"/>
                </a:moveTo>
                <a:lnTo>
                  <a:pt x="9299" y="1800"/>
                </a:lnTo>
                <a:lnTo>
                  <a:pt x="12296" y="1800"/>
                </a:lnTo>
                <a:cubicBezTo>
                  <a:pt x="12296" y="1800"/>
                  <a:pt x="10797" y="3466"/>
                  <a:pt x="10797" y="3466"/>
                </a:cubicBezTo>
                <a:close/>
                <a:moveTo>
                  <a:pt x="13974" y="1800"/>
                </a:moveTo>
                <a:lnTo>
                  <a:pt x="16345" y="1800"/>
                </a:lnTo>
                <a:lnTo>
                  <a:pt x="15052" y="3238"/>
                </a:lnTo>
                <a:cubicBezTo>
                  <a:pt x="15052" y="3238"/>
                  <a:pt x="13974" y="1800"/>
                  <a:pt x="13974" y="1800"/>
                </a:cubicBezTo>
                <a:close/>
                <a:moveTo>
                  <a:pt x="13349" y="6302"/>
                </a:moveTo>
                <a:lnTo>
                  <a:pt x="15011" y="4456"/>
                </a:lnTo>
                <a:lnTo>
                  <a:pt x="16394" y="6302"/>
                </a:lnTo>
                <a:cubicBezTo>
                  <a:pt x="16394" y="6302"/>
                  <a:pt x="13349" y="6302"/>
                  <a:pt x="13349" y="6302"/>
                </a:cubicBezTo>
                <a:close/>
                <a:moveTo>
                  <a:pt x="13166" y="7202"/>
                </a:moveTo>
                <a:lnTo>
                  <a:pt x="16478" y="7202"/>
                </a:lnTo>
                <a:lnTo>
                  <a:pt x="11511" y="18249"/>
                </a:lnTo>
                <a:cubicBezTo>
                  <a:pt x="11511" y="18249"/>
                  <a:pt x="13166" y="7202"/>
                  <a:pt x="13166" y="7202"/>
                </a:cubicBezTo>
                <a:close/>
                <a:moveTo>
                  <a:pt x="12478" y="7202"/>
                </a:moveTo>
                <a:lnTo>
                  <a:pt x="10797" y="18414"/>
                </a:lnTo>
                <a:lnTo>
                  <a:pt x="9117" y="7202"/>
                </a:lnTo>
                <a:cubicBezTo>
                  <a:pt x="9117" y="7202"/>
                  <a:pt x="12478" y="7202"/>
                  <a:pt x="12478" y="7202"/>
                </a:cubicBezTo>
                <a:close/>
                <a:moveTo>
                  <a:pt x="8773" y="5716"/>
                </a:moveTo>
                <a:lnTo>
                  <a:pt x="7064" y="3817"/>
                </a:lnTo>
                <a:lnTo>
                  <a:pt x="8426" y="2000"/>
                </a:lnTo>
                <a:lnTo>
                  <a:pt x="10270" y="4051"/>
                </a:lnTo>
                <a:cubicBezTo>
                  <a:pt x="10270" y="4051"/>
                  <a:pt x="8773" y="5716"/>
                  <a:pt x="8773" y="5716"/>
                </a:cubicBezTo>
                <a:close/>
                <a:moveTo>
                  <a:pt x="11325" y="4051"/>
                </a:moveTo>
                <a:lnTo>
                  <a:pt x="13169" y="2000"/>
                </a:lnTo>
                <a:lnTo>
                  <a:pt x="14531" y="3817"/>
                </a:lnTo>
                <a:lnTo>
                  <a:pt x="12822" y="5716"/>
                </a:lnTo>
                <a:cubicBezTo>
                  <a:pt x="12822" y="5716"/>
                  <a:pt x="11325" y="4051"/>
                  <a:pt x="11325" y="4051"/>
                </a:cubicBezTo>
                <a:close/>
                <a:moveTo>
                  <a:pt x="12296" y="6302"/>
                </a:moveTo>
                <a:lnTo>
                  <a:pt x="9299" y="6302"/>
                </a:lnTo>
                <a:lnTo>
                  <a:pt x="10797" y="4638"/>
                </a:lnTo>
                <a:cubicBezTo>
                  <a:pt x="10797" y="4638"/>
                  <a:pt x="12296" y="6302"/>
                  <a:pt x="12296" y="6302"/>
                </a:cubicBezTo>
                <a:close/>
                <a:moveTo>
                  <a:pt x="21200" y="5102"/>
                </a:moveTo>
                <a:lnTo>
                  <a:pt x="17771" y="527"/>
                </a:lnTo>
                <a:cubicBezTo>
                  <a:pt x="17518" y="189"/>
                  <a:pt x="17176" y="0"/>
                  <a:pt x="16817" y="0"/>
                </a:cubicBezTo>
                <a:lnTo>
                  <a:pt x="4779" y="0"/>
                </a:lnTo>
                <a:cubicBezTo>
                  <a:pt x="4420" y="0"/>
                  <a:pt x="4077" y="189"/>
                  <a:pt x="3824" y="527"/>
                </a:cubicBezTo>
                <a:lnTo>
                  <a:pt x="395" y="5102"/>
                </a:lnTo>
                <a:cubicBezTo>
                  <a:pt x="131" y="5455"/>
                  <a:pt x="-1" y="5921"/>
                  <a:pt x="-1" y="6387"/>
                </a:cubicBezTo>
                <a:cubicBezTo>
                  <a:pt x="1" y="6810"/>
                  <a:pt x="114" y="7233"/>
                  <a:pt x="341" y="7573"/>
                </a:cubicBezTo>
                <a:lnTo>
                  <a:pt x="9788" y="20995"/>
                </a:lnTo>
                <a:cubicBezTo>
                  <a:pt x="10045" y="21379"/>
                  <a:pt x="10412" y="21599"/>
                  <a:pt x="10797" y="21599"/>
                </a:cubicBezTo>
                <a:cubicBezTo>
                  <a:pt x="11183" y="21599"/>
                  <a:pt x="11550" y="21379"/>
                  <a:pt x="11807" y="20995"/>
                </a:cubicBezTo>
                <a:lnTo>
                  <a:pt x="21255" y="7573"/>
                </a:lnTo>
                <a:cubicBezTo>
                  <a:pt x="21485" y="7226"/>
                  <a:pt x="21598" y="6791"/>
                  <a:pt x="21595" y="6359"/>
                </a:cubicBezTo>
                <a:cubicBezTo>
                  <a:pt x="21593" y="5902"/>
                  <a:pt x="21459" y="5449"/>
                  <a:pt x="21200" y="510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0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思源宋体 CN"/>
              <a:ea typeface="Source Han Sans Regular"/>
              <a:cs typeface="+mn-cs"/>
            </a:endParaRPr>
          </a:p>
        </p:txBody>
      </p:sp>
      <p:sp>
        <p:nvSpPr>
          <p:cNvPr id="8" name="椭圆 7"/>
          <p:cNvSpPr/>
          <p:nvPr>
            <p:custDataLst>
              <p:tags r:id="rId6"/>
            </p:custDataLst>
          </p:nvPr>
        </p:nvSpPr>
        <p:spPr>
          <a:xfrm>
            <a:off x="5595486" y="1949822"/>
            <a:ext cx="1001028" cy="1001028"/>
          </a:xfrm>
          <a:prstGeom prst="ellipse">
            <a:avLst/>
          </a:prstGeom>
          <a:solidFill>
            <a:srgbClr val="277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9" name="组合 8"/>
          <p:cNvGrpSpPr/>
          <p:nvPr>
            <p:custDataLst>
              <p:tags r:id="rId7"/>
            </p:custDataLst>
          </p:nvPr>
        </p:nvGrpSpPr>
        <p:grpSpPr>
          <a:xfrm>
            <a:off x="5912975" y="2267311"/>
            <a:ext cx="366050" cy="366050"/>
            <a:chOff x="3868099" y="5741049"/>
            <a:chExt cx="366050" cy="366050"/>
          </a:xfrm>
          <a:solidFill>
            <a:schemeClr val="bg1"/>
          </a:solidFill>
        </p:grpSpPr>
        <p:sp>
          <p:nvSpPr>
            <p:cNvPr id="10" name="AutoShape 123"/>
            <p:cNvSpPr/>
            <p:nvPr>
              <p:custDataLst>
                <p:tags r:id="rId8"/>
              </p:custDataLst>
            </p:nvPr>
          </p:nvSpPr>
          <p:spPr bwMode="auto">
            <a:xfrm>
              <a:off x="3868099" y="5741049"/>
              <a:ext cx="366050" cy="3660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  <p:sp>
          <p:nvSpPr>
            <p:cNvPr id="11" name="AutoShape 124"/>
            <p:cNvSpPr/>
            <p:nvPr>
              <p:custDataLst>
                <p:tags r:id="rId9"/>
              </p:custDataLst>
            </p:nvPr>
          </p:nvSpPr>
          <p:spPr bwMode="auto">
            <a:xfrm>
              <a:off x="3971344" y="5843668"/>
              <a:ext cx="160186" cy="16018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  <p:sp>
          <p:nvSpPr>
            <p:cNvPr id="12" name="AutoShape 125"/>
            <p:cNvSpPr/>
            <p:nvPr>
              <p:custDataLst>
                <p:tags r:id="rId10"/>
              </p:custDataLst>
            </p:nvPr>
          </p:nvSpPr>
          <p:spPr bwMode="auto">
            <a:xfrm>
              <a:off x="4005134" y="5878083"/>
              <a:ext cx="91982" cy="919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</p:grpSp>
      <p:grpSp>
        <p:nvGrpSpPr>
          <p:cNvPr id="14" name="组合 13"/>
          <p:cNvGrpSpPr/>
          <p:nvPr>
            <p:custDataLst>
              <p:tags r:id="rId11"/>
            </p:custDataLst>
          </p:nvPr>
        </p:nvGrpSpPr>
        <p:grpSpPr>
          <a:xfrm>
            <a:off x="1903884" y="4602608"/>
            <a:ext cx="251543" cy="366676"/>
            <a:chOff x="3192941" y="6473150"/>
            <a:chExt cx="251543" cy="366676"/>
          </a:xfrm>
          <a:solidFill>
            <a:schemeClr val="bg1"/>
          </a:solidFill>
        </p:grpSpPr>
        <p:sp>
          <p:nvSpPr>
            <p:cNvPr id="15" name="AutoShape 113"/>
            <p:cNvSpPr/>
            <p:nvPr>
              <p:custDataLst>
                <p:tags r:id="rId12"/>
              </p:custDataLst>
            </p:nvPr>
          </p:nvSpPr>
          <p:spPr bwMode="auto">
            <a:xfrm>
              <a:off x="3192941" y="6473150"/>
              <a:ext cx="251543" cy="3666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  <p:sp>
          <p:nvSpPr>
            <p:cNvPr id="16" name="AutoShape 114"/>
            <p:cNvSpPr/>
            <p:nvPr>
              <p:custDataLst>
                <p:tags r:id="rId13"/>
              </p:custDataLst>
            </p:nvPr>
          </p:nvSpPr>
          <p:spPr bwMode="auto">
            <a:xfrm>
              <a:off x="3249882" y="6530717"/>
              <a:ext cx="74461" cy="744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</p:grpSp>
      <p:sp>
        <p:nvSpPr>
          <p:cNvPr id="17" name="椭圆 16"/>
          <p:cNvSpPr/>
          <p:nvPr>
            <p:custDataLst>
              <p:tags r:id="rId14"/>
            </p:custDataLst>
          </p:nvPr>
        </p:nvSpPr>
        <p:spPr>
          <a:xfrm>
            <a:off x="9524484" y="1965622"/>
            <a:ext cx="1001028" cy="1001028"/>
          </a:xfrm>
          <a:prstGeom prst="ellipse">
            <a:avLst/>
          </a:prstGeom>
          <a:solidFill>
            <a:srgbClr val="277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18" name="组合 17"/>
          <p:cNvGrpSpPr/>
          <p:nvPr>
            <p:custDataLst>
              <p:tags r:id="rId15"/>
            </p:custDataLst>
          </p:nvPr>
        </p:nvGrpSpPr>
        <p:grpSpPr>
          <a:xfrm>
            <a:off x="9841660" y="2311894"/>
            <a:ext cx="366676" cy="308484"/>
            <a:chOff x="4600201" y="5775463"/>
            <a:chExt cx="366676" cy="308484"/>
          </a:xfrm>
          <a:solidFill>
            <a:schemeClr val="bg1"/>
          </a:solidFill>
        </p:grpSpPr>
        <p:sp>
          <p:nvSpPr>
            <p:cNvPr id="19" name="AutoShape 120"/>
            <p:cNvSpPr/>
            <p:nvPr>
              <p:custDataLst>
                <p:tags r:id="rId16"/>
              </p:custDataLst>
            </p:nvPr>
          </p:nvSpPr>
          <p:spPr bwMode="auto">
            <a:xfrm>
              <a:off x="4692182" y="5855558"/>
              <a:ext cx="182712" cy="1827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  <p:sp>
          <p:nvSpPr>
            <p:cNvPr id="20" name="AutoShape 121"/>
            <p:cNvSpPr/>
            <p:nvPr>
              <p:custDataLst>
                <p:tags r:id="rId17"/>
              </p:custDataLst>
            </p:nvPr>
          </p:nvSpPr>
          <p:spPr bwMode="auto">
            <a:xfrm>
              <a:off x="4737861" y="5901235"/>
              <a:ext cx="51310" cy="5131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  <p:sp>
          <p:nvSpPr>
            <p:cNvPr id="21" name="AutoShape 122"/>
            <p:cNvSpPr/>
            <p:nvPr>
              <p:custDataLst>
                <p:tags r:id="rId18"/>
              </p:custDataLst>
            </p:nvPr>
          </p:nvSpPr>
          <p:spPr bwMode="auto">
            <a:xfrm>
              <a:off x="4600201" y="5775463"/>
              <a:ext cx="366676" cy="30848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27729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思源宋体 CN"/>
                <a:ea typeface="Source Han Sans Regular"/>
                <a:cs typeface="+mn-cs"/>
              </a:endParaRPr>
            </a:p>
          </p:txBody>
        </p:sp>
      </p:grpSp>
      <p:sp>
        <p:nvSpPr>
          <p:cNvPr id="23" name="AutoShape 149"/>
          <p:cNvSpPr/>
          <p:nvPr>
            <p:custDataLst>
              <p:tags r:id="rId19"/>
            </p:custDataLst>
          </p:nvPr>
        </p:nvSpPr>
        <p:spPr bwMode="auto">
          <a:xfrm>
            <a:off x="5912975" y="4654231"/>
            <a:ext cx="366051" cy="26343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537" y="19720"/>
                </a:moveTo>
                <a:lnTo>
                  <a:pt x="16537" y="19721"/>
                </a:lnTo>
                <a:lnTo>
                  <a:pt x="4387" y="19721"/>
                </a:lnTo>
                <a:cubicBezTo>
                  <a:pt x="2713" y="19720"/>
                  <a:pt x="1350" y="17824"/>
                  <a:pt x="1350" y="15494"/>
                </a:cubicBezTo>
                <a:cubicBezTo>
                  <a:pt x="1350" y="13992"/>
                  <a:pt x="1918" y="12635"/>
                  <a:pt x="2871" y="11862"/>
                </a:cubicBezTo>
                <a:cubicBezTo>
                  <a:pt x="3797" y="11123"/>
                  <a:pt x="3860" y="10975"/>
                  <a:pt x="3472" y="9647"/>
                </a:cubicBezTo>
                <a:cubicBezTo>
                  <a:pt x="3406" y="9374"/>
                  <a:pt x="3375" y="9136"/>
                  <a:pt x="3375" y="8921"/>
                </a:cubicBezTo>
                <a:cubicBezTo>
                  <a:pt x="3375" y="7626"/>
                  <a:pt x="4131" y="6573"/>
                  <a:pt x="5062" y="6573"/>
                </a:cubicBezTo>
                <a:cubicBezTo>
                  <a:pt x="5062" y="6573"/>
                  <a:pt x="5505" y="6529"/>
                  <a:pt x="5976" y="6789"/>
                </a:cubicBezTo>
                <a:cubicBezTo>
                  <a:pt x="6750" y="7219"/>
                  <a:pt x="6834" y="6808"/>
                  <a:pt x="7200" y="5701"/>
                </a:cubicBezTo>
                <a:cubicBezTo>
                  <a:pt x="7974" y="3380"/>
                  <a:pt x="9652" y="1878"/>
                  <a:pt x="11475" y="1878"/>
                </a:cubicBezTo>
                <a:cubicBezTo>
                  <a:pt x="13905" y="1878"/>
                  <a:pt x="15914" y="4435"/>
                  <a:pt x="16148" y="7826"/>
                </a:cubicBezTo>
                <a:cubicBezTo>
                  <a:pt x="16231" y="9171"/>
                  <a:pt x="16231" y="9171"/>
                  <a:pt x="17239" y="9491"/>
                </a:cubicBezTo>
                <a:cubicBezTo>
                  <a:pt x="18984" y="9955"/>
                  <a:pt x="20250" y="12085"/>
                  <a:pt x="20250" y="14555"/>
                </a:cubicBezTo>
                <a:cubicBezTo>
                  <a:pt x="20250" y="17404"/>
                  <a:pt x="18585" y="19720"/>
                  <a:pt x="16537" y="19720"/>
                </a:cubicBezTo>
                <a:moveTo>
                  <a:pt x="17492" y="7647"/>
                </a:moveTo>
                <a:cubicBezTo>
                  <a:pt x="17196" y="3362"/>
                  <a:pt x="14632" y="0"/>
                  <a:pt x="11475" y="0"/>
                </a:cubicBezTo>
                <a:cubicBezTo>
                  <a:pt x="9031" y="0"/>
                  <a:pt x="6939" y="2017"/>
                  <a:pt x="5976" y="4911"/>
                </a:cubicBezTo>
                <a:cubicBezTo>
                  <a:pt x="5685" y="4784"/>
                  <a:pt x="5383" y="4695"/>
                  <a:pt x="5062" y="4695"/>
                </a:cubicBezTo>
                <a:cubicBezTo>
                  <a:pt x="3385" y="4695"/>
                  <a:pt x="2025" y="6589"/>
                  <a:pt x="2025" y="8921"/>
                </a:cubicBezTo>
                <a:cubicBezTo>
                  <a:pt x="2025" y="9385"/>
                  <a:pt x="2092" y="9824"/>
                  <a:pt x="2191" y="10240"/>
                </a:cubicBezTo>
                <a:cubicBezTo>
                  <a:pt x="886" y="11298"/>
                  <a:pt x="0" y="13242"/>
                  <a:pt x="0" y="15494"/>
                </a:cubicBezTo>
                <a:cubicBezTo>
                  <a:pt x="0" y="18866"/>
                  <a:pt x="1964" y="21599"/>
                  <a:pt x="4387" y="21599"/>
                </a:cubicBezTo>
                <a:lnTo>
                  <a:pt x="4387" y="21600"/>
                </a:lnTo>
                <a:lnTo>
                  <a:pt x="16537" y="21600"/>
                </a:lnTo>
                <a:lnTo>
                  <a:pt x="16537" y="21599"/>
                </a:lnTo>
                <a:cubicBezTo>
                  <a:pt x="19334" y="21599"/>
                  <a:pt x="21599" y="18446"/>
                  <a:pt x="21599" y="14555"/>
                </a:cubicBezTo>
                <a:cubicBezTo>
                  <a:pt x="21599" y="11120"/>
                  <a:pt x="19831" y="8269"/>
                  <a:pt x="17492" y="764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38100" tIns="38100" rIns="38100" bIns="3810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000" b="0" i="0" u="none" strike="noStrike" kern="1200" cap="none" spc="0" normalizeH="0" baseline="0" noProof="0">
              <a:ln>
                <a:noFill/>
              </a:ln>
              <a:solidFill>
                <a:srgbClr val="27729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思源宋体 CN"/>
              <a:ea typeface="Source Han Sans Regular"/>
              <a:cs typeface="+mn-cs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 flipH="1">
            <a:off x="951865" y="2997835"/>
            <a:ext cx="21564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Calibri" panose="020F0502020204030204" pitchFamily="34" charset="0"/>
              </a:rPr>
              <a:t>管理员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Calibri" panose="020F0502020204030204" pitchFamily="34" charset="0"/>
            </a:endParaRPr>
          </a:p>
        </p:txBody>
      </p:sp>
      <p:sp>
        <p:nvSpPr>
          <p:cNvPr id="30" name="文本框 29"/>
          <p:cNvSpPr txBox="1"/>
          <p:nvPr>
            <p:custDataLst>
              <p:tags r:id="rId21"/>
            </p:custDataLst>
          </p:nvPr>
        </p:nvSpPr>
        <p:spPr>
          <a:xfrm flipH="1">
            <a:off x="4475480" y="2997835"/>
            <a:ext cx="32410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Calibri" panose="020F0502020204030204" pitchFamily="34" charset="0"/>
              </a:rPr>
              <a:t>用户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Calibri" panose="020F050202020403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22"/>
            </p:custDataLst>
          </p:nvPr>
        </p:nvSpPr>
        <p:spPr>
          <a:xfrm flipH="1">
            <a:off x="8867709" y="2998113"/>
            <a:ext cx="215620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Calibri" panose="020F0502020204030204" pitchFamily="34" charset="0"/>
              </a:rPr>
              <a:t>系统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Calibri" panose="020F050202020403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识别参与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者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/>
          <p:cNvSpPr txBox="1"/>
          <p:nvPr/>
        </p:nvSpPr>
        <p:spPr>
          <a:xfrm>
            <a:off x="3602355" y="511175"/>
            <a:ext cx="49879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合并特性获得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用例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645285" y="1800860"/>
          <a:ext cx="9001760" cy="2293620"/>
        </p:xfrm>
        <a:graphic>
          <a:graphicData uri="http://schemas.openxmlformats.org/drawingml/2006/table">
            <a:tbl>
              <a:tblPr firstRow="1">
                <a:tableStyleId>{4B1CDED1-3BE5-4D4B-AF14-765F51F468EE}</a:tableStyleId>
              </a:tblPr>
              <a:tblGrid>
                <a:gridCol w="1047115"/>
                <a:gridCol w="5643880"/>
                <a:gridCol w="2310765"/>
              </a:tblGrid>
              <a:tr h="48323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/>
                        <a:t>参与者</a:t>
                      </a:r>
                      <a:endParaRPr lang="zh-CN" sz="18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/>
                        <a:t>特性</a:t>
                      </a:r>
                      <a:endParaRPr lang="zh-CN" sz="18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/>
                        <a:t>用例</a:t>
                      </a:r>
                      <a:endParaRPr lang="zh-CN" sz="1800"/>
                    </a:p>
                  </a:txBody>
                  <a:tcPr marL="68580" marR="68580" marT="0" marB="0" anchor="t" anchorCtr="0"/>
                </a:tc>
              </a:tr>
              <a:tr h="904875">
                <a:tc rowSpan="2"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/>
                        <a:t>管理员</a:t>
                      </a:r>
                      <a:endParaRPr lang="zh-CN" sz="1800"/>
                    </a:p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/>
                        <a:t> </a:t>
                      </a:r>
                      <a:endParaRPr lang="en-US" altLang="zh-CN" sz="18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/>
                        <a:t>FEAT01,</a:t>
                      </a:r>
                      <a:r>
                        <a:rPr lang="zh-CN" altLang="en-US" sz="1800"/>
                        <a:t>管理员可以添加、删除、配置资讯来源（如网站、</a:t>
                      </a:r>
                      <a:r>
                        <a:rPr lang="en-US" altLang="zh-CN" sz="1800"/>
                        <a:t>RSS</a:t>
                      </a:r>
                      <a:r>
                        <a:rPr lang="zh-CN" altLang="en-US" sz="1800"/>
                        <a:t>、</a:t>
                      </a:r>
                      <a:r>
                        <a:rPr lang="en-US" altLang="zh-CN" sz="1800"/>
                        <a:t>API</a:t>
                      </a:r>
                      <a:r>
                        <a:rPr lang="zh-CN" altLang="en-US" sz="1800"/>
                        <a:t>）。</a:t>
                      </a:r>
                      <a:endParaRPr lang="zh-CN" altLang="en-US" sz="18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/>
                        <a:t>UC01.</a:t>
                      </a:r>
                      <a:r>
                        <a:rPr lang="zh-CN" altLang="en-US" sz="1800"/>
                        <a:t>管理咨询来源</a:t>
                      </a:r>
                      <a:endParaRPr lang="zh-CN" altLang="en-US" sz="1800"/>
                    </a:p>
                  </a:txBody>
                  <a:tcPr marL="68580" marR="68580" marT="0" marB="0" anchor="t" anchorCtr="0"/>
                </a:tc>
              </a:tr>
              <a:tr h="905510">
                <a:tc vMerge="1"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/>
                        <a:t>FEAT07,</a:t>
                      </a:r>
                      <a:r>
                        <a:rPr lang="zh-CN" altLang="en-US" sz="1800"/>
                        <a:t>管理员或用户可以生成可视化的行业分析报告。</a:t>
                      </a:r>
                      <a:endParaRPr lang="zh-CN" altLang="en-US" sz="1800"/>
                    </a:p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/>
                        <a:t> </a:t>
                      </a:r>
                      <a:endParaRPr lang="en-US" altLang="zh-CN" sz="18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/>
                        <a:t>UC02.</a:t>
                      </a:r>
                      <a:r>
                        <a:rPr lang="zh-CN" altLang="en-US" sz="1800"/>
                        <a:t>生成可视化报告</a:t>
                      </a:r>
                      <a:endParaRPr lang="zh-CN" altLang="en-US" sz="1800"/>
                    </a:p>
                  </a:txBody>
                  <a:tcPr marL="68580" marR="68580" marT="0" marB="0" anchor="t" anchorCtr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/>
          <p:cNvSpPr txBox="1"/>
          <p:nvPr/>
        </p:nvSpPr>
        <p:spPr>
          <a:xfrm>
            <a:off x="3602355" y="511175"/>
            <a:ext cx="49879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合并特性获得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用例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1140460" y="1801495"/>
          <a:ext cx="9972040" cy="4435475"/>
        </p:xfrm>
        <a:graphic>
          <a:graphicData uri="http://schemas.openxmlformats.org/drawingml/2006/table">
            <a:tbl>
              <a:tblPr firstRow="1">
                <a:tableStyleId>{DC368BA9-2BB3-4B07-87AD-160C648AF712}</a:tableStyleId>
              </a:tblPr>
              <a:tblGrid>
                <a:gridCol w="1158240"/>
                <a:gridCol w="6253480"/>
                <a:gridCol w="2560320"/>
              </a:tblGrid>
              <a:tr h="52006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zh-CN" altLang="en-US" sz="1600"/>
                        <a:t>参与者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zh-CN" altLang="en-US" sz="1600"/>
                        <a:t>特性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zh-CN" altLang="en-US" sz="1600"/>
                        <a:t>用例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520700">
                <a:tc rowSpan="5"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系统</a:t>
                      </a:r>
                      <a:endParaRPr lang="zh-CN" sz="1600"/>
                    </a:p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FEAT02,</a:t>
                      </a:r>
                      <a:r>
                        <a:rPr lang="zh-CN" altLang="en-US" sz="1600"/>
                        <a:t>系统定时抓取最新行业资讯，并存储到本地数据库中。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UC03.</a:t>
                      </a:r>
                      <a:r>
                        <a:rPr lang="zh-CN" sz="1600"/>
                        <a:t>抓取咨讯内容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</a:tr>
              <a:tr h="518795">
                <a:tc vMerge="1"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FEAT03,</a:t>
                      </a:r>
                      <a:r>
                        <a:rPr lang="zh-CN" altLang="en-US" sz="1600"/>
                        <a:t>系统对抓取的内容进行自然语言处理，包括关键词提取、分类、情感分析等。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UC04.</a:t>
                      </a:r>
                      <a:r>
                        <a:rPr lang="zh-CN" altLang="en-US" sz="1600"/>
                        <a:t>处理咨询数据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277495">
                <a:tc vMerge="1"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FEAT06,</a:t>
                      </a:r>
                      <a:r>
                        <a:rPr lang="zh-CN" altLang="en-US" sz="1600"/>
                        <a:t>系统可以根据用户行为生成个性化推荐。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UC05.</a:t>
                      </a:r>
                      <a:r>
                        <a:rPr lang="zh-CN" altLang="en-US" sz="1600"/>
                        <a:t>个性化推荐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519430">
                <a:tc vMerge="1"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FEAT09,</a:t>
                      </a:r>
                      <a:r>
                        <a:rPr lang="zh-CN" altLang="en-US" sz="1600"/>
                        <a:t>系统提供多语言界面与跨平台访问能力（</a:t>
                      </a:r>
                      <a:r>
                        <a:rPr lang="en-US" altLang="zh-CN" sz="1600"/>
                        <a:t>Web/</a:t>
                      </a:r>
                      <a:r>
                        <a:rPr lang="zh-CN" altLang="en-US" sz="1600"/>
                        <a:t>移动端）。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UC06.</a:t>
                      </a:r>
                      <a:r>
                        <a:rPr lang="zh-CN" altLang="en-US" sz="1600"/>
                        <a:t>多语言界面与跨平台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520065">
                <a:tc vMerge="1"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FEAT10,</a:t>
                      </a:r>
                      <a:r>
                        <a:rPr lang="zh-CN" altLang="en-US" sz="1600"/>
                        <a:t>系统生成并自动向用户推送行业摘要报告。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UC07.</a:t>
                      </a:r>
                      <a:r>
                        <a:rPr lang="zh-CN" altLang="en-US" sz="1600"/>
                        <a:t>生成并推送摘要报告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520065">
                <a:tc rowSpan="3"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用户</a:t>
                      </a:r>
                      <a:endParaRPr lang="zh-CN" sz="1600"/>
                    </a:p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FEAT04,</a:t>
                      </a:r>
                      <a:r>
                        <a:rPr lang="zh-CN" altLang="en-US" sz="1600"/>
                        <a:t>用户可以按关键词、时间、情感类型等条件进行资讯检索与筛选。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UC08.</a:t>
                      </a:r>
                      <a:r>
                        <a:rPr lang="zh-CN" altLang="en-US" sz="1600"/>
                        <a:t>检索与筛选资讯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518795">
                <a:tc vMerge="1"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FEAT05,</a:t>
                      </a:r>
                      <a:r>
                        <a:rPr lang="zh-CN" altLang="en-US" sz="1600"/>
                        <a:t>用户可以收藏资讯、添加标签、编写评论。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UC09.</a:t>
                      </a:r>
                      <a:r>
                        <a:rPr lang="zh-CN" altLang="en-US" sz="1600"/>
                        <a:t>收藏与标记咨讯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520065">
                <a:tc vMerge="1"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FEAT08,</a:t>
                      </a:r>
                      <a:r>
                        <a:rPr lang="zh-CN" altLang="en-US" sz="1600"/>
                        <a:t>用户可以订阅每日</a:t>
                      </a:r>
                      <a:r>
                        <a:rPr lang="en-US" altLang="zh-CN" sz="1600"/>
                        <a:t>/</a:t>
                      </a:r>
                      <a:r>
                        <a:rPr lang="zh-CN" altLang="en-US" sz="1600"/>
                        <a:t>每周行业摘要报告，系统自动推送。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UC10.</a:t>
                      </a:r>
                      <a:r>
                        <a:rPr lang="zh-CN" altLang="en-US" sz="1600"/>
                        <a:t>订阅摘要报告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/>
          <p:cNvSpPr txBox="1"/>
          <p:nvPr/>
        </p:nvSpPr>
        <p:spPr>
          <a:xfrm>
            <a:off x="3602355" y="511175"/>
            <a:ext cx="49879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绘制用例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1282418717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50440" y="1714500"/>
            <a:ext cx="7887335" cy="45250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/>
          <p:cNvSpPr txBox="1"/>
          <p:nvPr/>
        </p:nvSpPr>
        <p:spPr>
          <a:xfrm>
            <a:off x="3602355" y="511175"/>
            <a:ext cx="49879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用例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描述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209675" y="1939290"/>
          <a:ext cx="9841865" cy="3724910"/>
        </p:xfrm>
        <a:graphic>
          <a:graphicData uri="http://schemas.openxmlformats.org/drawingml/2006/table">
            <a:tbl>
              <a:tblPr firstRow="1">
                <a:tableStyleId>{7820DD33-348C-4D06-B719-F69CBEFC1760}</a:tableStyleId>
              </a:tblPr>
              <a:tblGrid>
                <a:gridCol w="1508760"/>
                <a:gridCol w="1009015"/>
                <a:gridCol w="7324090"/>
              </a:tblGrid>
              <a:tr h="38481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用例编号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UC01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38544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用例名称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管理资讯来源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3860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用例概述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管理员通过后台界面添加、删除和配置资讯来源，设置抓取参数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38544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主参与者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管理员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38481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后置条件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系统可抓取并分析经过来源筛选的咨讯内容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706120">
                <a:tc row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基本事件流</a:t>
                      </a:r>
                      <a:endParaRPr lang="zh-CN" sz="1600"/>
                    </a:p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步骤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活动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</a:tr>
              <a:tr h="353695">
                <a:tc vMerge="1"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1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管理员进入后台界面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</a:tr>
              <a:tr h="353695">
                <a:tc vMerge="1"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2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管理员进行添加、删除、配置等操作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</a:tr>
              <a:tr h="38481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补充说明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包含来源有效性检测和批量导入</a:t>
                      </a:r>
                      <a:r>
                        <a:rPr lang="en-US" altLang="zh-CN" sz="1600"/>
                        <a:t>/</a:t>
                      </a:r>
                      <a:r>
                        <a:rPr lang="zh-CN" altLang="en-US" sz="1600"/>
                        <a:t>导出功能，需记录操作日志。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758825" y="473710"/>
          <a:ext cx="5144135" cy="3020060"/>
        </p:xfrm>
        <a:graphic>
          <a:graphicData uri="http://schemas.openxmlformats.org/drawingml/2006/table">
            <a:tbl>
              <a:tblPr firstRow="1">
                <a:tableStyleId>{54657F0E-5305-478B-A235-306A62DD2CEA}</a:tableStyleId>
              </a:tblPr>
              <a:tblGrid>
                <a:gridCol w="790575"/>
                <a:gridCol w="527050"/>
                <a:gridCol w="3826510"/>
              </a:tblGrid>
              <a:tr h="16827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用例编号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UC02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6764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用例名称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生成可视化报告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3352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用例概述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管理员或授权用户选择数据维度和可视化类型，系统生成可导出的行业分析报告。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6891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主参与者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管理员</a:t>
                      </a:r>
                      <a:r>
                        <a:rPr lang="en-US" altLang="zh-CN" sz="1100"/>
                        <a:t>/</a:t>
                      </a:r>
                      <a:r>
                        <a:rPr lang="zh-CN" altLang="en-US" sz="1100"/>
                        <a:t>高级用户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3352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前置条件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 defTabSz="914400">
                        <a:spcBef>
                          <a:spcPct val="0"/>
                        </a:spcBef>
                        <a:spcAft>
                          <a:spcPct val="0"/>
                        </a:spcAft>
                        <a:tabLst>
                          <a:tab pos="1022350" algn="l"/>
                        </a:tabLst>
                      </a:pPr>
                      <a:r>
                        <a:rPr lang="zh-CN" sz="1100"/>
                        <a:t>管理员或用户已登录系统并具有相应权限，进入</a:t>
                      </a:r>
                      <a:r>
                        <a:rPr lang="zh-CN" altLang="en-US" sz="1100"/>
                        <a:t>“可视化报告生成”模块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6827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后置条件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 defTabSz="914400">
                        <a:spcBef>
                          <a:spcPct val="0"/>
                        </a:spcBef>
                        <a:spcAft>
                          <a:spcPct val="0"/>
                        </a:spcAft>
                        <a:tabLst>
                          <a:tab pos="1022350" algn="l"/>
                        </a:tabLst>
                      </a:pPr>
                      <a:r>
                        <a:rPr lang="zh-CN" sz="1100"/>
                        <a:t>生成的报告保存至系统数据库，可供导出或后续查看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3352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基本事件流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步骤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活动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3352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1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系统显示可选择的数据维度（如时间段、行业类别、关键词等）和图表类型（柱状图、折线图、词云等）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6764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2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选择所需的维度、图表类型，并点击</a:t>
                      </a:r>
                      <a:r>
                        <a:rPr lang="zh-CN" altLang="en-US" sz="1100"/>
                        <a:t>“生成报告”按钮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</a:tr>
              <a:tr h="3352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3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系统根据用户选择内容，进行数据分析并生成对应的可视化图表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3352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4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系统展示生成的报告结果页面，用户可点击</a:t>
                      </a:r>
                      <a:r>
                        <a:rPr lang="zh-CN" altLang="en-US" sz="1100"/>
                        <a:t>“导出</a:t>
                      </a:r>
                      <a:r>
                        <a:rPr lang="en-US" altLang="zh-CN" sz="1100"/>
                        <a:t>PDF”</a:t>
                      </a:r>
                      <a:r>
                        <a:rPr lang="zh-CN" altLang="en-US" sz="1100"/>
                        <a:t>或“导出</a:t>
                      </a:r>
                      <a:r>
                        <a:rPr lang="en-US" altLang="zh-CN" sz="1100"/>
                        <a:t>Excel”</a:t>
                      </a:r>
                      <a:r>
                        <a:rPr lang="zh-CN" altLang="en-US" sz="1100"/>
                        <a:t>进行保存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</a:tr>
              <a:tr h="16764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补充说明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支持</a:t>
                      </a:r>
                      <a:r>
                        <a:rPr lang="en-US" altLang="zh-CN" sz="1100"/>
                        <a:t>PDF/Excel</a:t>
                      </a:r>
                      <a:r>
                        <a:rPr lang="zh-CN" altLang="en-US" sz="1100"/>
                        <a:t>格式导出，可保存报告模板。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6256338" y="473710"/>
          <a:ext cx="5271135" cy="1564640"/>
        </p:xfrm>
        <a:graphic>
          <a:graphicData uri="http://schemas.openxmlformats.org/drawingml/2006/table">
            <a:tbl>
              <a:tblPr firstRow="1">
                <a:tableStyleId>{853C7EE5-70AF-45EE-BA1D-8040116C2172}</a:tableStyleId>
              </a:tblPr>
              <a:tblGrid>
                <a:gridCol w="810260"/>
                <a:gridCol w="9525"/>
                <a:gridCol w="530860"/>
                <a:gridCol w="3920490"/>
              </a:tblGrid>
              <a:tr h="18288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用例编号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UC03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288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用例名称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抓取资讯内容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288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用例概述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系统按照预设规则自动从配置的资讯源抓取最新内容，存储结构化数据至数据库。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288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主参与者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288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前置条件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资源配置正常，且网络连接正常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288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后置条件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抓取内容成功存入数据库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基本事件流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步骤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活动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1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系统读取预设的资讯源配置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2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系统发起请求获取原始内容，根据规则解析标题、正文、发布时间等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3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将结构化数据存入数据库，记录抓取状态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补充说明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包含异常监控和重试机制，记录抓取日志。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758825" y="3909060"/>
          <a:ext cx="5144770" cy="2278380"/>
        </p:xfrm>
        <a:graphic>
          <a:graphicData uri="http://schemas.openxmlformats.org/drawingml/2006/table">
            <a:tbl>
              <a:tblPr firstRow="1">
                <a:tableStyleId>{3AED66FD-2460-4436-9F74-B054C1278BCD}</a:tableStyleId>
              </a:tblPr>
              <a:tblGrid>
                <a:gridCol w="790575"/>
                <a:gridCol w="527685"/>
                <a:gridCol w="3826510"/>
              </a:tblGrid>
              <a:tr h="18351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用例编号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UC04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351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用例名称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处理资讯数据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351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用例概述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系统对原始资讯进行</a:t>
                      </a:r>
                      <a:r>
                        <a:rPr lang="en-US" altLang="zh-CN" sz="1100"/>
                        <a:t>NLP</a:t>
                      </a:r>
                      <a:r>
                        <a:rPr lang="zh-CN" altLang="en-US" sz="1100"/>
                        <a:t>处理，生成分析元数据。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351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主参与者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351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前置条件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原始咨讯已存入数据库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18351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后置条件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更新数据库内容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  <a:tr h="33655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基本事件流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步骤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活动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6764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1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系统读取未处理的原始资讯文本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6827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2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调用分类模型匹配预设分类体系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6827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3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提取关键词和情感极性（正面</a:t>
                      </a:r>
                      <a:r>
                        <a:rPr lang="en-US" altLang="zh-CN" sz="1100"/>
                        <a:t>/</a:t>
                      </a:r>
                      <a:r>
                        <a:rPr lang="zh-CN" altLang="en-US" sz="1100"/>
                        <a:t>负面</a:t>
                      </a:r>
                      <a:r>
                        <a:rPr lang="en-US" altLang="zh-CN" sz="1100"/>
                        <a:t>/</a:t>
                      </a:r>
                      <a:r>
                        <a:rPr lang="zh-CN" altLang="en-US" sz="1100"/>
                        <a:t>中性）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</a:tr>
              <a:tr h="16827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4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存储处理结果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6827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补充说明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需预设分类体系和情感分析规则库。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6325553" y="3909060"/>
          <a:ext cx="5271135" cy="1564640"/>
        </p:xfrm>
        <a:graphic>
          <a:graphicData uri="http://schemas.openxmlformats.org/drawingml/2006/table">
            <a:tbl>
              <a:tblPr firstRow="1">
                <a:tableStyleId>{5742D14E-7C42-45FB-A9F0-8700A40C8DEC}</a:tableStyleId>
              </a:tblPr>
              <a:tblGrid>
                <a:gridCol w="800735"/>
                <a:gridCol w="9525"/>
                <a:gridCol w="540385"/>
                <a:gridCol w="3920490"/>
              </a:tblGrid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用例编号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UC05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用例名称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个性化推荐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用例概述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基于用户历史行为数据，通过推荐算法生成个性化资讯列表。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主参与者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前置条件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用户已登录，用户行为数据大于</a:t>
                      </a:r>
                      <a:r>
                        <a:rPr lang="en-US" altLang="zh-CN" sz="1100"/>
                        <a:t>0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后置条件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推荐列表缓存至用户会话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基本事件流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步骤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活动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1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系统获取用户历史行为数据以及相似用户群组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2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计算资讯协同过滤评分（基于用户群偏好）和内容相似度评分（基于关键词向量）。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3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加权排序生成推荐列表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补充说明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采用协同过滤</a:t>
                      </a:r>
                      <a:r>
                        <a:rPr lang="en-US" altLang="zh-CN" sz="1100"/>
                        <a:t>+</a:t>
                      </a:r>
                      <a:r>
                        <a:rPr lang="zh-CN" altLang="en-US" sz="1100"/>
                        <a:t>内容相似度混合算法。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682625" y="859155"/>
          <a:ext cx="4878705" cy="1733550"/>
        </p:xfrm>
        <a:graphic>
          <a:graphicData uri="http://schemas.openxmlformats.org/drawingml/2006/table">
            <a:tbl>
              <a:tblPr firstRow="1">
                <a:tableStyleId>{FE47308F-A075-4F7F-9A2A-BA8FBB412E84}</a:tableStyleId>
              </a:tblPr>
              <a:tblGrid>
                <a:gridCol w="728345"/>
                <a:gridCol w="4150360"/>
              </a:tblGrid>
              <a:tr h="34671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用例编号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UC06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</a:tr>
              <a:tr h="34671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用例名称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多语言界面与跨平台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34671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用例概述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系统提供多语言切换功能，并适配</a:t>
                      </a:r>
                      <a:r>
                        <a:rPr lang="en-US" altLang="zh-CN" sz="1100"/>
                        <a:t>Web/</a:t>
                      </a:r>
                      <a:r>
                        <a:rPr lang="zh-CN" altLang="en-US" sz="1100"/>
                        <a:t>移动端不同设备。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</a:tr>
              <a:tr h="34671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主参与者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34671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补充说明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采用响应式设计，语言包支持动态加载。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6716395" y="887730"/>
          <a:ext cx="4667885" cy="1647825"/>
        </p:xfrm>
        <a:graphic>
          <a:graphicData uri="http://schemas.openxmlformats.org/drawingml/2006/table">
            <a:tbl>
              <a:tblPr firstRow="1">
                <a:tableStyleId>{68EAF26F-606B-4AA3-87C7-1559968690FE}</a:tableStyleId>
              </a:tblPr>
              <a:tblGrid>
                <a:gridCol w="696595"/>
                <a:gridCol w="3971290"/>
              </a:tblGrid>
              <a:tr h="32956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用例编号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UC07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</a:tr>
              <a:tr h="32956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用例名称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生成并推送摘要报告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32956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用例概述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系统自动汇总指定周期的关键资讯，推送给订阅用户。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32956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主参与者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32956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补充说明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推送渠道包括邮件</a:t>
                      </a:r>
                      <a:r>
                        <a:rPr lang="en-US" altLang="zh-CN" sz="1100"/>
                        <a:t>/</a:t>
                      </a:r>
                      <a:r>
                        <a:rPr lang="zh-CN" altLang="en-US" sz="1100"/>
                        <a:t>站内消息。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</a:tr>
            </a:tbl>
          </a:graphicData>
        </a:graphic>
      </p:graphicFrame>
      <p:graphicFrame>
        <p:nvGraphicFramePr>
          <p:cNvPr id="9" name="表格 8"/>
          <p:cNvGraphicFramePr/>
          <p:nvPr/>
        </p:nvGraphicFramePr>
        <p:xfrm>
          <a:off x="742950" y="3317240"/>
          <a:ext cx="4817745" cy="2491740"/>
        </p:xfrm>
        <a:graphic>
          <a:graphicData uri="http://schemas.openxmlformats.org/drawingml/2006/table">
            <a:tbl>
              <a:tblPr firstRow="1">
                <a:tableStyleId>{194DE55A-E9E3-45B5-9739-015E622EC919}</a:tableStyleId>
              </a:tblPr>
              <a:tblGrid>
                <a:gridCol w="732155"/>
                <a:gridCol w="8255"/>
                <a:gridCol w="494030"/>
                <a:gridCol w="3583305"/>
              </a:tblGrid>
              <a:tr h="20383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用例编号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UC08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20383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用例名称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检索与筛选资讯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20383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用例概述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用户通过组合条件检索资讯，支持结果排序和分页。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20320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主参与者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20383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前置条件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用户进入搜索页面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20383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后置条件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gridSpan="3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搜索结果页显示匹配的资讯列表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hMerge="1">
                  <a:tcPr/>
                </a:tc>
              </a:tr>
              <a:tr h="37338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基本事件流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步骤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活动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87325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1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用户输入关键词，可选填分类、时间范围等筛选条件。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33528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2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系统返回匹配结果（默认按相关性排序），分页每页</a:t>
                      </a:r>
                      <a:r>
                        <a:rPr lang="en-US" altLang="zh-CN" sz="1100"/>
                        <a:t>20</a:t>
                      </a:r>
                      <a:r>
                        <a:rPr lang="zh-CN" altLang="en-US" sz="1100"/>
                        <a:t>条。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</a:tr>
              <a:tr h="18669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 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3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用户点击</a:t>
                      </a:r>
                      <a:r>
                        <a:rPr lang="zh-CN" altLang="en-US" sz="1100"/>
                        <a:t>“高级搜索”可使用布尔语法。</a:t>
                      </a:r>
                      <a:endParaRPr lang="zh-CN" altLang="en-US" sz="1100"/>
                    </a:p>
                  </a:txBody>
                  <a:tcPr marL="68580" marR="68580" marT="0" marB="0" anchor="t" anchorCtr="0"/>
                </a:tc>
              </a:tr>
              <a:tr h="186690"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补充说明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  <a:tc gridSpan="2"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提供高级搜索语法和搜索历史记录。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 hMerge="1">
                  <a:tcPr/>
                </a:tc>
              </a:tr>
            </a:tbl>
          </a:graphicData>
        </a:graphic>
      </p:graphicFrame>
      <p:graphicFrame>
        <p:nvGraphicFramePr>
          <p:cNvPr id="10" name="表格 9"/>
          <p:cNvGraphicFramePr/>
          <p:nvPr>
            <p:custDataLst>
              <p:tags r:id="rId3"/>
            </p:custDataLst>
          </p:nvPr>
        </p:nvGraphicFramePr>
        <p:xfrm>
          <a:off x="6715125" y="2971800"/>
          <a:ext cx="4669790" cy="930275"/>
        </p:xfrm>
        <a:graphic>
          <a:graphicData uri="http://schemas.openxmlformats.org/drawingml/2006/table">
            <a:tbl>
              <a:tblPr firstRow="1">
                <a:tableStyleId>{86AC7C99-DB32-4E78-BD2C-14ED44393BA9}</a:tableStyleId>
              </a:tblPr>
              <a:tblGrid>
                <a:gridCol w="697865"/>
                <a:gridCol w="3971925"/>
              </a:tblGrid>
              <a:tr h="18605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用例编号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UC09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</a:tr>
              <a:tr h="18605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用例名称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收藏与标记资讯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8605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用例概述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用户收藏资讯条目，添加自定义标签和评论。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8605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主参与者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86055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补充说明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支持标签云展示和评论互动。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</a:tbl>
          </a:graphicData>
        </a:graphic>
      </p:graphicFrame>
      <p:graphicFrame>
        <p:nvGraphicFramePr>
          <p:cNvPr id="11" name="表格 10"/>
          <p:cNvGraphicFramePr/>
          <p:nvPr>
            <p:custDataLst>
              <p:tags r:id="rId4"/>
            </p:custDataLst>
          </p:nvPr>
        </p:nvGraphicFramePr>
        <p:xfrm>
          <a:off x="6715125" y="4338320"/>
          <a:ext cx="4669790" cy="910590"/>
        </p:xfrm>
        <a:graphic>
          <a:graphicData uri="http://schemas.openxmlformats.org/drawingml/2006/table">
            <a:tbl>
              <a:tblPr firstRow="1">
                <a:tableStyleId>{F35FC874-9D2A-4180-BE70-EB170E72E368}</a:tableStyleId>
              </a:tblPr>
              <a:tblGrid>
                <a:gridCol w="697865"/>
                <a:gridCol w="3971925"/>
              </a:tblGrid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用例编号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/>
                        <a:t>UC10</a:t>
                      </a:r>
                      <a:endParaRPr lang="en-US" altLang="zh-CN" sz="1100"/>
                    </a:p>
                  </a:txBody>
                  <a:tcPr marL="68580" marR="68580" marT="0" marB="0" anchor="t" anchorCtr="0"/>
                </a:tc>
              </a:tr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用例名称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订阅摘要报告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用例概述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用户设置报告订阅偏好，管理系统推送设置。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8288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主参与者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用户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  <a:tr h="179070"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补充说明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l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/>
                        <a:t>允许随时修改订阅。</a:t>
                      </a:r>
                      <a:endParaRPr lang="zh-CN" sz="1100"/>
                    </a:p>
                  </a:txBody>
                  <a:tcPr marL="68580" marR="68580" marT="0" marB="0" anchor="t" anchorCtr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/>
          <p:cNvSpPr txBox="1"/>
          <p:nvPr/>
        </p:nvSpPr>
        <p:spPr>
          <a:xfrm>
            <a:off x="3672205" y="511175"/>
            <a:ext cx="49879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划分用例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优先级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72210" y="1821180"/>
            <a:ext cx="7439025" cy="33534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chemeClr val="accent1"/>
                </a:solidFill>
              </a:rPr>
              <a:t>优先级划分依据</a:t>
            </a:r>
            <a:endParaRPr lang="zh-CN" altLang="en-US" sz="3200">
              <a:solidFill>
                <a:schemeClr val="accent1"/>
              </a:solidFill>
            </a:endParaRPr>
          </a:p>
          <a:p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>
                <a:solidFill>
                  <a:schemeClr val="accent1"/>
                </a:solidFill>
              </a:rPr>
              <a:t>1</a:t>
            </a:r>
            <a:r>
              <a:rPr lang="zh-CN" altLang="en-US">
                <a:solidFill>
                  <a:schemeClr val="accent1"/>
                </a:solidFill>
              </a:rPr>
              <a:t>、核心基础功能（必须优先实现）：</a:t>
            </a:r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>
                <a:solidFill>
                  <a:schemeClr val="accent1"/>
                </a:solidFill>
              </a:rPr>
              <a:t>UC03/UC04</a:t>
            </a:r>
            <a:r>
              <a:rPr lang="zh-CN" altLang="en-US">
                <a:solidFill>
                  <a:schemeClr val="accent1"/>
                </a:solidFill>
              </a:rPr>
              <a:t>：构成系统数据处理管道</a:t>
            </a:r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>
                <a:solidFill>
                  <a:schemeClr val="accent1"/>
                </a:solidFill>
              </a:rPr>
              <a:t>UC08</a:t>
            </a:r>
            <a:r>
              <a:rPr lang="zh-CN" altLang="en-US">
                <a:solidFill>
                  <a:schemeClr val="accent1"/>
                </a:solidFill>
              </a:rPr>
              <a:t>：满足用户最基本需求</a:t>
            </a:r>
            <a:endParaRPr lang="zh-CN" altLang="en-US">
              <a:solidFill>
                <a:schemeClr val="accent1"/>
              </a:solidFill>
            </a:endParaRPr>
          </a:p>
          <a:p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>
                <a:solidFill>
                  <a:schemeClr val="accent1"/>
                </a:solidFill>
              </a:rPr>
              <a:t>2</a:t>
            </a:r>
            <a:r>
              <a:rPr lang="zh-CN" altLang="en-US">
                <a:solidFill>
                  <a:schemeClr val="accent1"/>
                </a:solidFill>
              </a:rPr>
              <a:t>、重要增强功能（系统具备基本价值后实现）：</a:t>
            </a:r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>
                <a:solidFill>
                  <a:schemeClr val="accent1"/>
                </a:solidFill>
              </a:rPr>
              <a:t>UC01/UC05/UC02</a:t>
            </a:r>
            <a:r>
              <a:rPr lang="zh-CN" altLang="en-US">
                <a:solidFill>
                  <a:schemeClr val="accent1"/>
                </a:solidFill>
              </a:rPr>
              <a:t>：分别提升数据质量、用户体验和商业价值</a:t>
            </a:r>
            <a:endParaRPr lang="zh-CN" altLang="en-US">
              <a:solidFill>
                <a:schemeClr val="accent1"/>
              </a:solidFill>
            </a:endParaRPr>
          </a:p>
          <a:p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>
                <a:solidFill>
                  <a:schemeClr val="accent1"/>
                </a:solidFill>
              </a:rPr>
              <a:t>3</a:t>
            </a:r>
            <a:r>
              <a:rPr lang="zh-CN" altLang="en-US">
                <a:solidFill>
                  <a:schemeClr val="accent1"/>
                </a:solidFill>
              </a:rPr>
              <a:t>、优化扩展功能（可后续迭代）：</a:t>
            </a:r>
            <a:endParaRPr lang="zh-CN" altLang="en-US">
              <a:solidFill>
                <a:schemeClr val="accent1"/>
              </a:solidFill>
            </a:endParaRPr>
          </a:p>
          <a:p>
            <a:r>
              <a:rPr lang="en-US" altLang="zh-CN">
                <a:solidFill>
                  <a:schemeClr val="accent1"/>
                </a:solidFill>
              </a:rPr>
              <a:t>UC09/UC10/UC07/UC06</a:t>
            </a:r>
            <a:r>
              <a:rPr lang="zh-CN" altLang="en-US">
                <a:solidFill>
                  <a:schemeClr val="accent1"/>
                </a:solidFill>
              </a:rPr>
              <a:t>：完善系统生态</a:t>
            </a:r>
            <a:endParaRPr lang="zh-CN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/>
          <p:cNvSpPr txBox="1"/>
          <p:nvPr/>
        </p:nvSpPr>
        <p:spPr>
          <a:xfrm>
            <a:off x="3672205" y="511175"/>
            <a:ext cx="49879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划分用例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优先级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2009140" y="1607185"/>
          <a:ext cx="8327390" cy="4778375"/>
        </p:xfrm>
        <a:graphic>
          <a:graphicData uri="http://schemas.openxmlformats.org/drawingml/2006/table">
            <a:tbl>
              <a:tblPr firstRow="1">
                <a:tableStyleId>{10B8CDDA-1743-4A14-A87C-1568DB450EDA}</a:tableStyleId>
              </a:tblPr>
              <a:tblGrid>
                <a:gridCol w="953135"/>
                <a:gridCol w="2184400"/>
                <a:gridCol w="5189855"/>
              </a:tblGrid>
              <a:tr h="29337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优先级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用例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说明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  <a:tr h="551180">
                <a:tc rowSpan="3"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1</a:t>
                      </a:r>
                      <a:endParaRPr lang="en-US" altLang="zh-CN" sz="1600"/>
                    </a:p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UC03.</a:t>
                      </a:r>
                      <a:r>
                        <a:rPr lang="zh-CN" altLang="en-US" sz="1600"/>
                        <a:t>抓取咨讯内容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系统基础功能，为其他分析</a:t>
                      </a:r>
                      <a:r>
                        <a:rPr lang="en-US" altLang="zh-CN" sz="1600"/>
                        <a:t>/</a:t>
                      </a:r>
                      <a:r>
                        <a:rPr lang="zh-CN" altLang="en-US" sz="1600"/>
                        <a:t>推荐功能提供数据源，直接影响系统核心价值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</a:tr>
              <a:tr h="293370">
                <a:tc vMerge="1"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UC04.</a:t>
                      </a:r>
                      <a:r>
                        <a:rPr lang="zh-CN" altLang="en-US" sz="1600"/>
                        <a:t>处理咨询数据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资讯处理的核心环节，支撑检索、推荐等高阶功能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  <a:tr h="552450">
                <a:tc vMerge="1"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UC08.</a:t>
                      </a:r>
                      <a:r>
                        <a:rPr lang="zh-CN" altLang="en-US" sz="1600"/>
                        <a:t>检索与筛选资讯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用户最常用的核心功能，直接影响用户体验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  <a:tr h="292735">
                <a:tc rowSpan="3"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2</a:t>
                      </a:r>
                      <a:endParaRPr lang="en-US" altLang="zh-CN" sz="1600"/>
                    </a:p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UC01.</a:t>
                      </a:r>
                      <a:r>
                        <a:rPr lang="zh-CN" altLang="en-US" sz="1600"/>
                        <a:t>管理咨询来源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管理员高频操作，但仅影响后台维护效率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  <a:tr h="293370">
                <a:tc vMerge="1"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UC05.</a:t>
                      </a:r>
                      <a:r>
                        <a:rPr lang="zh-CN" altLang="en-US" sz="1600"/>
                        <a:t>个性化推荐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提升用户粘性的重要功能，但依赖用户行为数据积累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  <a:tr h="551815">
                <a:tc vMerge="1"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UC02.</a:t>
                      </a:r>
                      <a:r>
                        <a:rPr lang="zh-CN" altLang="en-US" sz="1600"/>
                        <a:t>生成可视化报告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重要增值服务，但主要面向高级用户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  <a:tr h="553085">
                <a:tc rowSpan="4"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3</a:t>
                      </a:r>
                      <a:endParaRPr lang="en-US" altLang="zh-CN" sz="1600"/>
                    </a:p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 </a:t>
                      </a:r>
                      <a:endParaRPr lang="en-US" altLang="zh-CN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UC09.</a:t>
                      </a:r>
                      <a:r>
                        <a:rPr lang="zh-CN" altLang="en-US" sz="1600"/>
                        <a:t>收藏与标记咨讯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增强用户参与度，属于优化型功能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  <a:tr h="292735">
                <a:tc vMerge="1"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UC10.</a:t>
                      </a:r>
                      <a:r>
                        <a:rPr lang="zh-CN" altLang="en-US" sz="1600"/>
                        <a:t>订阅摘要报告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需集成消息推送系统，实现成本较高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  <a:tr h="551815">
                <a:tc vMerge="1"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UC07.</a:t>
                      </a:r>
                      <a:r>
                        <a:rPr lang="zh-CN" altLang="en-US" sz="1600"/>
                        <a:t>生成并推送摘要报告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自动化功能，依赖其他数据处理功能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  <a:tr h="552450">
                <a:tc vMerge="1"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UC06.</a:t>
                      </a:r>
                      <a:r>
                        <a:rPr lang="zh-CN" altLang="en-US" sz="1600"/>
                        <a:t>多语言节目与跨平台</a:t>
                      </a:r>
                      <a:endParaRPr lang="zh-CN" altLang="en-US" sz="1600"/>
                    </a:p>
                  </a:txBody>
                  <a:tcPr marL="68580" marR="68580" marT="0" marB="0" anchor="ctr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影响范围广但开发成本高，适合系统成熟后扩展</a:t>
                      </a:r>
                      <a:endParaRPr lang="zh-CN" sz="1600"/>
                    </a:p>
                  </a:txBody>
                  <a:tcPr marL="68580" marR="68580" marT="0" marB="0" anchor="ctr" anchorCtr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51" r="28260"/>
          <a:stretch>
            <a:fillRect/>
          </a:stretch>
        </p:blipFill>
        <p:spPr>
          <a:xfrm>
            <a:off x="-3568" y="0"/>
            <a:ext cx="5485061" cy="6858000"/>
          </a:xfrm>
          <a:custGeom>
            <a:avLst/>
            <a:gdLst>
              <a:gd name="connsiteX0" fmla="*/ 0 w 5485061"/>
              <a:gd name="connsiteY0" fmla="*/ 0 h 6858000"/>
              <a:gd name="connsiteX1" fmla="*/ 5485061 w 5485061"/>
              <a:gd name="connsiteY1" fmla="*/ 0 h 6858000"/>
              <a:gd name="connsiteX2" fmla="*/ 5485061 w 5485061"/>
              <a:gd name="connsiteY2" fmla="*/ 6858000 h 6858000"/>
              <a:gd name="connsiteX3" fmla="*/ 0 w 54850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85061" h="6858000">
                <a:moveTo>
                  <a:pt x="0" y="0"/>
                </a:moveTo>
                <a:lnTo>
                  <a:pt x="5485061" y="0"/>
                </a:lnTo>
                <a:lnTo>
                  <a:pt x="548506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5159896" cy="6314173"/>
          </a:xfrm>
          <a:prstGeom prst="rect">
            <a:avLst/>
          </a:prstGeom>
          <a:solidFill>
            <a:srgbClr val="27729E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6897370" y="496570"/>
            <a:ext cx="895985" cy="829945"/>
          </a:xfrm>
          <a:prstGeom prst="rect">
            <a:avLst/>
          </a:prstGeom>
          <a:effectLst>
            <a:outerShdw dist="50800" dir="2820000" algn="tl" rotWithShape="0">
              <a:srgbClr val="27729E">
                <a:alpha val="28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01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401585" y="3922697"/>
            <a:ext cx="320886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092588" y="2878115"/>
            <a:ext cx="22918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目录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922849" y="3547757"/>
            <a:ext cx="1996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Source Han Sans Regular"/>
                <a:cs typeface="Arial" panose="020B0604020202020204" pitchFamily="34" charset="0"/>
              </a:rPr>
              <a:t>C O N T E N T S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Source Han Sans Regular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>
            <p:custDataLst>
              <p:tags r:id="rId3"/>
            </p:custDataLst>
          </p:nvPr>
        </p:nvSpPr>
        <p:spPr>
          <a:xfrm>
            <a:off x="6897245" y="1326546"/>
            <a:ext cx="896699" cy="830997"/>
          </a:xfrm>
          <a:prstGeom prst="rect">
            <a:avLst/>
          </a:prstGeom>
          <a:effectLst>
            <a:outerShdw dist="50800" dir="2820000" algn="tl" rotWithShape="0">
              <a:srgbClr val="27729E">
                <a:alpha val="28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02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6943600" y="2138825"/>
            <a:ext cx="896699" cy="830997"/>
          </a:xfrm>
          <a:prstGeom prst="rect">
            <a:avLst/>
          </a:prstGeom>
          <a:effectLst>
            <a:outerShdw dist="50800" dir="2820000" algn="tl" rotWithShape="0">
              <a:srgbClr val="27729E">
                <a:alpha val="28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03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>
            <p:custDataLst>
              <p:tags r:id="rId5"/>
            </p:custDataLst>
          </p:nvPr>
        </p:nvSpPr>
        <p:spPr>
          <a:xfrm>
            <a:off x="6943600" y="3040638"/>
            <a:ext cx="896699" cy="1568450"/>
          </a:xfrm>
          <a:prstGeom prst="rect">
            <a:avLst/>
          </a:prstGeom>
          <a:effectLst>
            <a:outerShdw dist="50800" dir="2820000" algn="tl" rotWithShape="0">
              <a:srgbClr val="27729E">
                <a:alpha val="28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04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800" kern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sym typeface="+mn-ea"/>
              </a:rPr>
              <a:t>05</a:t>
            </a:r>
            <a:endParaRPr kumimoji="0" lang="en-US" altLang="zh-CN" sz="4800" b="0" i="0" u="none" strike="noStrike" kern="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6"/>
            </p:custDataLst>
          </p:nvPr>
        </p:nvSpPr>
        <p:spPr>
          <a:xfrm flipH="1">
            <a:off x="7744751" y="543248"/>
            <a:ext cx="270379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需求</a:t>
            </a: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捕获</a:t>
            </a: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>
            <p:custDataLst>
              <p:tags r:id="rId7"/>
            </p:custDataLst>
          </p:nvPr>
        </p:nvSpPr>
        <p:spPr>
          <a:xfrm flipH="1">
            <a:off x="7544435" y="1421765"/>
            <a:ext cx="35661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需求特性</a:t>
            </a: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表</a:t>
            </a: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1" name="文本框 20"/>
          <p:cNvSpPr txBox="1"/>
          <p:nvPr>
            <p:custDataLst>
              <p:tags r:id="rId8"/>
            </p:custDataLst>
          </p:nvPr>
        </p:nvSpPr>
        <p:spPr>
          <a:xfrm flipH="1">
            <a:off x="7793309" y="2199776"/>
            <a:ext cx="270379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用例</a:t>
            </a: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模型</a:t>
            </a: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>
            <p:custDataLst>
              <p:tags r:id="rId9"/>
            </p:custDataLst>
          </p:nvPr>
        </p:nvSpPr>
        <p:spPr>
          <a:xfrm flipH="1">
            <a:off x="7744460" y="3855720"/>
            <a:ext cx="3550285" cy="612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交互图状态图</a:t>
            </a: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074025" y="3122930"/>
            <a:ext cx="4064000" cy="7632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 spc="60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类</a:t>
            </a:r>
            <a:r>
              <a:rPr lang="zh-CN" altLang="en-US" sz="3200" spc="60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模型</a:t>
            </a:r>
            <a:endParaRPr lang="zh-CN" altLang="en-US" sz="3200" spc="60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10"/>
            </p:custDataLst>
          </p:nvPr>
        </p:nvSpPr>
        <p:spPr>
          <a:xfrm>
            <a:off x="6943600" y="4609088"/>
            <a:ext cx="896699" cy="1568450"/>
          </a:xfrm>
          <a:prstGeom prst="rect">
            <a:avLst/>
          </a:prstGeom>
          <a:effectLst>
            <a:outerShdw dist="50800" dir="2820000" algn="tl" rotWithShape="0">
              <a:srgbClr val="27729E">
                <a:alpha val="28000"/>
              </a:srgbClr>
            </a:outerShdw>
          </a:effectLst>
        </p:spPr>
        <p:txBody>
          <a:bodyPr wrap="square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06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800" kern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sym typeface="+mn-ea"/>
              </a:rPr>
              <a:t>07</a:t>
            </a:r>
            <a:endParaRPr kumimoji="0" lang="en-US" altLang="zh-CN" sz="4800" b="0" i="0" u="none" strike="noStrike" kern="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11"/>
            </p:custDataLst>
          </p:nvPr>
        </p:nvSpPr>
        <p:spPr>
          <a:xfrm flipH="1">
            <a:off x="7744460" y="4679315"/>
            <a:ext cx="3550285" cy="6127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用户界面</a:t>
            </a: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演示</a:t>
            </a: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" name="文本框 5"/>
          <p:cNvSpPr txBox="1"/>
          <p:nvPr>
            <p:custDataLst>
              <p:tags r:id="rId12"/>
            </p:custDataLst>
          </p:nvPr>
        </p:nvSpPr>
        <p:spPr>
          <a:xfrm flipH="1">
            <a:off x="8014335" y="5436870"/>
            <a:ext cx="3550285" cy="6127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分</a:t>
            </a:r>
            <a:r>
              <a:rPr kumimoji="0" lang="zh-CN" altLang="en-US" sz="32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工</a:t>
            </a: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1200" cap="none" spc="60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6" t="1911" r="26304" b="2288"/>
          <a:stretch>
            <a:fillRect/>
          </a:stretch>
        </p:blipFill>
        <p:spPr>
          <a:xfrm>
            <a:off x="3645005" y="779391"/>
            <a:ext cx="4917191" cy="5278439"/>
          </a:xfrm>
          <a:custGeom>
            <a:avLst/>
            <a:gdLst>
              <a:gd name="connsiteX0" fmla="*/ 2574022 w 4917191"/>
              <a:gd name="connsiteY0" fmla="*/ 2354 h 5278439"/>
              <a:gd name="connsiteX1" fmla="*/ 3024052 w 4917191"/>
              <a:gd name="connsiteY1" fmla="*/ 127833 h 5278439"/>
              <a:gd name="connsiteX2" fmla="*/ 3040303 w 4917191"/>
              <a:gd name="connsiteY2" fmla="*/ 147526 h 5278439"/>
              <a:gd name="connsiteX3" fmla="*/ 3396945 w 4917191"/>
              <a:gd name="connsiteY3" fmla="*/ 373018 h 5278439"/>
              <a:gd name="connsiteX4" fmla="*/ 4087769 w 4917191"/>
              <a:gd name="connsiteY4" fmla="*/ 802808 h 5278439"/>
              <a:gd name="connsiteX5" fmla="*/ 4371245 w 4917191"/>
              <a:gd name="connsiteY5" fmla="*/ 977766 h 5278439"/>
              <a:gd name="connsiteX6" fmla="*/ 4469235 w 4917191"/>
              <a:gd name="connsiteY6" fmla="*/ 1034305 h 5278439"/>
              <a:gd name="connsiteX7" fmla="*/ 4769925 w 4917191"/>
              <a:gd name="connsiteY7" fmla="*/ 1360534 h 5278439"/>
              <a:gd name="connsiteX8" fmla="*/ 4793216 w 4917191"/>
              <a:gd name="connsiteY8" fmla="*/ 1410824 h 5278439"/>
              <a:gd name="connsiteX9" fmla="*/ 4876270 w 4917191"/>
              <a:gd name="connsiteY9" fmla="*/ 1669962 h 5278439"/>
              <a:gd name="connsiteX10" fmla="*/ 4917191 w 4917191"/>
              <a:gd name="connsiteY10" fmla="*/ 1886071 h 5278439"/>
              <a:gd name="connsiteX11" fmla="*/ 4904434 w 4917191"/>
              <a:gd name="connsiteY11" fmla="*/ 2301976 h 5278439"/>
              <a:gd name="connsiteX12" fmla="*/ 4876680 w 4917191"/>
              <a:gd name="connsiteY12" fmla="*/ 2996645 h 5278439"/>
              <a:gd name="connsiteX13" fmla="*/ 4872810 w 4917191"/>
              <a:gd name="connsiteY13" fmla="*/ 3018037 h 5278439"/>
              <a:gd name="connsiteX14" fmla="*/ 4867185 w 4917191"/>
              <a:gd name="connsiteY14" fmla="*/ 3350293 h 5278439"/>
              <a:gd name="connsiteX15" fmla="*/ 4645439 w 4917191"/>
              <a:gd name="connsiteY15" fmla="*/ 4118875 h 5278439"/>
              <a:gd name="connsiteX16" fmla="*/ 4254098 w 4917191"/>
              <a:gd name="connsiteY16" fmla="*/ 4443206 h 5278439"/>
              <a:gd name="connsiteX17" fmla="*/ 3972931 w 4917191"/>
              <a:gd name="connsiteY17" fmla="*/ 4584034 h 5278439"/>
              <a:gd name="connsiteX18" fmla="*/ 3969924 w 4917191"/>
              <a:gd name="connsiteY18" fmla="*/ 4596441 h 5278439"/>
              <a:gd name="connsiteX19" fmla="*/ 3495598 w 4917191"/>
              <a:gd name="connsiteY19" fmla="*/ 4840280 h 5278439"/>
              <a:gd name="connsiteX20" fmla="*/ 2885278 w 4917191"/>
              <a:gd name="connsiteY20" fmla="*/ 5168121 h 5278439"/>
              <a:gd name="connsiteX21" fmla="*/ 2841386 w 4917191"/>
              <a:gd name="connsiteY21" fmla="*/ 5181146 h 5278439"/>
              <a:gd name="connsiteX22" fmla="*/ 2380237 w 4917191"/>
              <a:gd name="connsiteY22" fmla="*/ 5278439 h 5278439"/>
              <a:gd name="connsiteX23" fmla="*/ 2075681 w 4917191"/>
              <a:gd name="connsiteY23" fmla="*/ 5228413 h 5278439"/>
              <a:gd name="connsiteX24" fmla="*/ 1541424 w 4917191"/>
              <a:gd name="connsiteY24" fmla="*/ 4944197 h 5278439"/>
              <a:gd name="connsiteX25" fmla="*/ 1506777 w 4917191"/>
              <a:gd name="connsiteY25" fmla="*/ 4908234 h 5278439"/>
              <a:gd name="connsiteX26" fmla="*/ 842698 w 4917191"/>
              <a:gd name="connsiteY26" fmla="*/ 4492794 h 5278439"/>
              <a:gd name="connsiteX27" fmla="*/ 795191 w 4917191"/>
              <a:gd name="connsiteY27" fmla="*/ 4477362 h 5278439"/>
              <a:gd name="connsiteX28" fmla="*/ 393633 w 4917191"/>
              <a:gd name="connsiteY28" fmla="*/ 4209483 h 5278439"/>
              <a:gd name="connsiteX29" fmla="*/ 137667 w 4917191"/>
              <a:gd name="connsiteY29" fmla="*/ 3899326 h 5278439"/>
              <a:gd name="connsiteX30" fmla="*/ 0 w 4917191"/>
              <a:gd name="connsiteY30" fmla="*/ 3415513 h 5278439"/>
              <a:gd name="connsiteX31" fmla="*/ 9749 w 4917191"/>
              <a:gd name="connsiteY31" fmla="*/ 3012015 h 5278439"/>
              <a:gd name="connsiteX32" fmla="*/ 49204 w 4917191"/>
              <a:gd name="connsiteY32" fmla="*/ 1884112 h 5278439"/>
              <a:gd name="connsiteX33" fmla="*/ 119351 w 4917191"/>
              <a:gd name="connsiteY33" fmla="*/ 1437432 h 5278439"/>
              <a:gd name="connsiteX34" fmla="*/ 610851 w 4917191"/>
              <a:gd name="connsiteY34" fmla="*/ 873325 h 5278439"/>
              <a:gd name="connsiteX35" fmla="*/ 1864248 w 4917191"/>
              <a:gd name="connsiteY35" fmla="*/ 207178 h 5278439"/>
              <a:gd name="connsiteX36" fmla="*/ 2027209 w 4917191"/>
              <a:gd name="connsiteY36" fmla="*/ 125759 h 5278439"/>
              <a:gd name="connsiteX37" fmla="*/ 2415387 w 4917191"/>
              <a:gd name="connsiteY37" fmla="*/ 4248 h 5278439"/>
              <a:gd name="connsiteX38" fmla="*/ 2574022 w 4917191"/>
              <a:gd name="connsiteY38" fmla="*/ 2354 h 527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917191" h="5278439">
                <a:moveTo>
                  <a:pt x="2574022" y="2354"/>
                </a:moveTo>
                <a:cubicBezTo>
                  <a:pt x="2730077" y="13135"/>
                  <a:pt x="2878819" y="60196"/>
                  <a:pt x="3024052" y="127833"/>
                </a:cubicBezTo>
                <a:cubicBezTo>
                  <a:pt x="3028754" y="135538"/>
                  <a:pt x="3033457" y="143243"/>
                  <a:pt x="3040303" y="147526"/>
                </a:cubicBezTo>
                <a:cubicBezTo>
                  <a:pt x="3160112" y="222476"/>
                  <a:pt x="3277136" y="298067"/>
                  <a:pt x="3396945" y="373018"/>
                </a:cubicBezTo>
                <a:cubicBezTo>
                  <a:pt x="3626292" y="516494"/>
                  <a:pt x="3855638" y="659972"/>
                  <a:pt x="4087769" y="802808"/>
                </a:cubicBezTo>
                <a:cubicBezTo>
                  <a:pt x="4180192" y="860627"/>
                  <a:pt x="4276039" y="920588"/>
                  <a:pt x="4371245" y="977766"/>
                </a:cubicBezTo>
                <a:cubicBezTo>
                  <a:pt x="4404836" y="996399"/>
                  <a:pt x="4435644" y="1015672"/>
                  <a:pt x="4469235" y="1034305"/>
                </a:cubicBezTo>
                <a:cubicBezTo>
                  <a:pt x="4584533" y="1127866"/>
                  <a:pt x="4695544" y="1228271"/>
                  <a:pt x="4769925" y="1360534"/>
                </a:cubicBezTo>
                <a:cubicBezTo>
                  <a:pt x="4779331" y="1375943"/>
                  <a:pt x="4786593" y="1394775"/>
                  <a:pt x="4793216" y="1410824"/>
                </a:cubicBezTo>
                <a:cubicBezTo>
                  <a:pt x="4822041" y="1497917"/>
                  <a:pt x="4853010" y="1581588"/>
                  <a:pt x="4876270" y="1669962"/>
                </a:cubicBezTo>
                <a:cubicBezTo>
                  <a:pt x="4895050" y="1738863"/>
                  <a:pt x="4903337" y="1813108"/>
                  <a:pt x="4917191" y="1886071"/>
                </a:cubicBezTo>
                <a:cubicBezTo>
                  <a:pt x="4911083" y="2025133"/>
                  <a:pt x="4907759" y="2163555"/>
                  <a:pt x="4904434" y="2301976"/>
                </a:cubicBezTo>
                <a:cubicBezTo>
                  <a:pt x="4895897" y="2532392"/>
                  <a:pt x="4884577" y="2763448"/>
                  <a:pt x="4876680" y="2996645"/>
                </a:cubicBezTo>
                <a:cubicBezTo>
                  <a:pt x="4875176" y="3002848"/>
                  <a:pt x="4874313" y="3011834"/>
                  <a:pt x="4872810" y="3018037"/>
                </a:cubicBezTo>
                <a:cubicBezTo>
                  <a:pt x="4868653" y="3127362"/>
                  <a:pt x="4867919" y="3238827"/>
                  <a:pt x="4867185" y="3350293"/>
                </a:cubicBezTo>
                <a:cubicBezTo>
                  <a:pt x="4872309" y="3627357"/>
                  <a:pt x="4815370" y="3889409"/>
                  <a:pt x="4645439" y="4118875"/>
                </a:cubicBezTo>
                <a:cubicBezTo>
                  <a:pt x="4539583" y="4257451"/>
                  <a:pt x="4405286" y="4361565"/>
                  <a:pt x="4254098" y="4443206"/>
                </a:cubicBezTo>
                <a:cubicBezTo>
                  <a:pt x="4159022" y="4488507"/>
                  <a:pt x="4067368" y="4535951"/>
                  <a:pt x="3972931" y="4584034"/>
                </a:cubicBezTo>
                <a:cubicBezTo>
                  <a:pt x="3970148" y="4584674"/>
                  <a:pt x="3969285" y="4593659"/>
                  <a:pt x="3969924" y="4596441"/>
                </a:cubicBezTo>
                <a:cubicBezTo>
                  <a:pt x="3809747" y="4677220"/>
                  <a:pt x="3652352" y="4757359"/>
                  <a:pt x="3495598" y="4840280"/>
                </a:cubicBezTo>
                <a:cubicBezTo>
                  <a:pt x="3291944" y="4948633"/>
                  <a:pt x="3088291" y="5056986"/>
                  <a:pt x="2885278" y="5168121"/>
                </a:cubicBezTo>
                <a:cubicBezTo>
                  <a:pt x="2871362" y="5171322"/>
                  <a:pt x="2854023" y="5172382"/>
                  <a:pt x="2841386" y="5181146"/>
                </a:cubicBezTo>
                <a:cubicBezTo>
                  <a:pt x="2695348" y="5246957"/>
                  <a:pt x="2540992" y="5276607"/>
                  <a:pt x="2380237" y="5278439"/>
                </a:cubicBezTo>
                <a:cubicBezTo>
                  <a:pt x="2277289" y="5264045"/>
                  <a:pt x="2172838" y="5255854"/>
                  <a:pt x="2075681" y="5228413"/>
                </a:cubicBezTo>
                <a:cubicBezTo>
                  <a:pt x="1875799" y="5174811"/>
                  <a:pt x="1714722" y="5047847"/>
                  <a:pt x="1541424" y="4944197"/>
                </a:cubicBezTo>
                <a:cubicBezTo>
                  <a:pt x="1529875" y="4932209"/>
                  <a:pt x="1520469" y="4916800"/>
                  <a:pt x="1506777" y="4908234"/>
                </a:cubicBezTo>
                <a:cubicBezTo>
                  <a:pt x="1287060" y="4768400"/>
                  <a:pt x="1064559" y="4629206"/>
                  <a:pt x="842698" y="4492794"/>
                </a:cubicBezTo>
                <a:cubicBezTo>
                  <a:pt x="829006" y="4484228"/>
                  <a:pt x="811027" y="4482506"/>
                  <a:pt x="795191" y="4477362"/>
                </a:cubicBezTo>
                <a:cubicBezTo>
                  <a:pt x="660411" y="4388282"/>
                  <a:pt x="524127" y="4305406"/>
                  <a:pt x="393633" y="4209483"/>
                </a:cubicBezTo>
                <a:cubicBezTo>
                  <a:pt x="284318" y="4129189"/>
                  <a:pt x="198356" y="4023022"/>
                  <a:pt x="137667" y="3899326"/>
                </a:cubicBezTo>
                <a:cubicBezTo>
                  <a:pt x="50456" y="3749513"/>
                  <a:pt x="15486" y="3584754"/>
                  <a:pt x="0" y="3415513"/>
                </a:cubicBezTo>
                <a:cubicBezTo>
                  <a:pt x="4604" y="3282655"/>
                  <a:pt x="5785" y="3147655"/>
                  <a:pt x="9749" y="3012015"/>
                </a:cubicBezTo>
                <a:cubicBezTo>
                  <a:pt x="23113" y="2636975"/>
                  <a:pt x="36478" y="2261934"/>
                  <a:pt x="49204" y="1884112"/>
                </a:cubicBezTo>
                <a:cubicBezTo>
                  <a:pt x="54895" y="1730501"/>
                  <a:pt x="67432" y="1581174"/>
                  <a:pt x="119351" y="1437432"/>
                </a:cubicBezTo>
                <a:cubicBezTo>
                  <a:pt x="214168" y="1187169"/>
                  <a:pt x="378502" y="997066"/>
                  <a:pt x="610851" y="873325"/>
                </a:cubicBezTo>
                <a:cubicBezTo>
                  <a:pt x="1024587" y="646353"/>
                  <a:pt x="1446449" y="429227"/>
                  <a:pt x="1864248" y="207178"/>
                </a:cubicBezTo>
                <a:cubicBezTo>
                  <a:pt x="1916713" y="180465"/>
                  <a:pt x="1971961" y="153112"/>
                  <a:pt x="2027209" y="125759"/>
                </a:cubicBezTo>
                <a:cubicBezTo>
                  <a:pt x="2155461" y="84541"/>
                  <a:pt x="2287135" y="45465"/>
                  <a:pt x="2415387" y="4248"/>
                </a:cubicBezTo>
                <a:cubicBezTo>
                  <a:pt x="2469172" y="-802"/>
                  <a:pt x="2522003" y="-1240"/>
                  <a:pt x="2574022" y="2354"/>
                </a:cubicBez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036247" y="1049533"/>
            <a:ext cx="2119506" cy="2646045"/>
          </a:xfrm>
          <a:prstGeom prst="rect">
            <a:avLst/>
          </a:prstGeom>
          <a:noFill/>
          <a:effectLst>
            <a:outerShdw dist="635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04</a:t>
            </a:r>
            <a:endParaRPr kumimoji="0" lang="zh-CN" altLang="en-US" sz="1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4811" y="3677801"/>
            <a:ext cx="4302378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类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模型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5655" y="4416870"/>
            <a:ext cx="3920690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Regular"/>
                <a:ea typeface="Source Han Sans Regular"/>
                <a:cs typeface="+mn-cs"/>
              </a:rPr>
              <a:t>Add your title here Add your title here Add your title here Add your title here Add your title here Add your title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Regular"/>
              <a:ea typeface="Source Han Sans Regular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发现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类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37" name="组合 36"/>
          <p:cNvGrpSpPr/>
          <p:nvPr>
            <p:custDataLst>
              <p:tags r:id="rId1"/>
            </p:custDataLst>
          </p:nvPr>
        </p:nvGrpSpPr>
        <p:grpSpPr>
          <a:xfrm>
            <a:off x="205808" y="1722417"/>
            <a:ext cx="3958390" cy="680085"/>
            <a:chOff x="205808" y="2049429"/>
            <a:chExt cx="3958390" cy="680085"/>
          </a:xfrm>
        </p:grpSpPr>
        <p:sp>
          <p:nvSpPr>
            <p:cNvPr id="35" name="文本框 34"/>
            <p:cNvSpPr txBox="1"/>
            <p:nvPr>
              <p:custDataLst>
                <p:tags r:id="rId2"/>
              </p:custDataLst>
            </p:nvPr>
          </p:nvSpPr>
          <p:spPr>
            <a:xfrm flipH="1">
              <a:off x="205808" y="2050064"/>
              <a:ext cx="395839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16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3"/>
              </p:custDataLst>
            </p:nvPr>
          </p:nvSpPr>
          <p:spPr>
            <a:xfrm flipH="1">
              <a:off x="497908" y="2049429"/>
              <a:ext cx="2814955" cy="68008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r>
                <a:rPr lang="zh-CN" altLang="en-US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，管理员（</a:t>
              </a:r>
              <a:r>
                <a:rPr lang="en-US" altLang="zh-CN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Admin</a:t>
              </a:r>
              <a:r>
                <a:rPr lang="zh-CN" altLang="en-US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）</a:t>
              </a:r>
              <a:endPara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en-US" altLang="zh-CN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· </a:t>
              </a:r>
              <a:r>
                <a:rPr lang="zh-CN" altLang="en-US" sz="1400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负责管理资讯来源、生成报告、进行系统配置等</a:t>
              </a:r>
              <a:endPara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" name="组合 4"/>
          <p:cNvGrpSpPr/>
          <p:nvPr>
            <p:custDataLst>
              <p:tags r:id="rId4"/>
            </p:custDataLst>
          </p:nvPr>
        </p:nvGrpSpPr>
        <p:grpSpPr>
          <a:xfrm>
            <a:off x="3806258" y="1723687"/>
            <a:ext cx="3958390" cy="680085"/>
            <a:chOff x="205808" y="2049429"/>
            <a:chExt cx="3958390" cy="680085"/>
          </a:xfrm>
        </p:grpSpPr>
        <p:sp>
          <p:nvSpPr>
            <p:cNvPr id="7" name="文本框 6"/>
            <p:cNvSpPr txBox="1"/>
            <p:nvPr>
              <p:custDataLst>
                <p:tags r:id="rId5"/>
              </p:custDataLst>
            </p:nvPr>
          </p:nvSpPr>
          <p:spPr>
            <a:xfrm flipH="1">
              <a:off x="205808" y="2050064"/>
              <a:ext cx="395839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lang="zh-CN" altLang="en-US" sz="16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6"/>
              </p:custDataLst>
            </p:nvPr>
          </p:nvSpPr>
          <p:spPr>
            <a:xfrm flipH="1">
              <a:off x="497908" y="2049429"/>
              <a:ext cx="2814955" cy="68008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altLang="zh-CN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2</a:t>
              </a:r>
              <a:r>
                <a:rPr lang="zh-CN" altLang="en-US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，用户（</a:t>
              </a:r>
              <a:r>
                <a:rPr lang="en-US" altLang="zh-CN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User</a:t>
              </a:r>
              <a:r>
                <a:rPr lang="zh-CN" altLang="en-US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）</a:t>
              </a:r>
              <a:endPara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r>
                <a:rPr lang="en-US" altLang="zh-CN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· </a:t>
              </a:r>
              <a:r>
                <a:rPr lang="zh-CN" altLang="en-US" sz="1400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负责浏览、收藏、检索资讯，管理个人订阅等</a:t>
              </a:r>
              <a:endPara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7"/>
            </p:custDataLst>
          </p:nvPr>
        </p:nvSpPr>
        <p:spPr>
          <a:xfrm flipH="1">
            <a:off x="8067743" y="1724322"/>
            <a:ext cx="281495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，资讯（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NewsItem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存储抓取到的资讯内容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8"/>
            </p:custDataLst>
          </p:nvPr>
        </p:nvSpPr>
        <p:spPr>
          <a:xfrm flipH="1">
            <a:off x="497908" y="2799377"/>
            <a:ext cx="281495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，资讯来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源（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NewsSourse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描述资讯的来源，包括网站，</a:t>
            </a:r>
            <a:r>
              <a:rPr lang="en-US" altLang="zh-CN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API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等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9"/>
            </p:custDataLst>
          </p:nvPr>
        </p:nvSpPr>
        <p:spPr>
          <a:xfrm flipH="1">
            <a:off x="4093845" y="2799080"/>
            <a:ext cx="319214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，行业分析报告（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AnalysisReport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生成和存储行业分析报告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10"/>
            </p:custDataLst>
          </p:nvPr>
        </p:nvSpPr>
        <p:spPr>
          <a:xfrm flipH="1">
            <a:off x="8067675" y="2748915"/>
            <a:ext cx="319214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，用户行为（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UserBehavior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记录用户的行为（如浏览、收藏等），供个性化推荐使用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11"/>
            </p:custDataLst>
          </p:nvPr>
        </p:nvSpPr>
        <p:spPr>
          <a:xfrm flipH="1">
            <a:off x="497840" y="3876040"/>
            <a:ext cx="342963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7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，推荐引擎（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RecommendationEngine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根据用户行为生成个性化的资讯推荐列表。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>
            <p:custDataLst>
              <p:tags r:id="rId12"/>
            </p:custDataLst>
          </p:nvPr>
        </p:nvSpPr>
        <p:spPr>
          <a:xfrm flipH="1">
            <a:off x="4098290" y="3874770"/>
            <a:ext cx="319214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，定时任务（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scheduledTask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定时抓取资讯内容并存储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13"/>
            </p:custDataLst>
          </p:nvPr>
        </p:nvSpPr>
        <p:spPr>
          <a:xfrm flipH="1">
            <a:off x="8087360" y="3874770"/>
            <a:ext cx="319214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9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，报告推送（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ReportPush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负责推送报告和摘要给用户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14"/>
            </p:custDataLst>
          </p:nvPr>
        </p:nvSpPr>
        <p:spPr>
          <a:xfrm flipH="1">
            <a:off x="497840" y="5179695"/>
            <a:ext cx="319214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，搜索引擎（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SearchEngine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实现资讯的检索和筛选功能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>
            <p:custDataLst>
              <p:tags r:id="rId15"/>
            </p:custDataLst>
          </p:nvPr>
        </p:nvSpPr>
        <p:spPr>
          <a:xfrm flipH="1">
            <a:off x="4098290" y="5179695"/>
            <a:ext cx="347281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11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多语言支持类（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LanguageSupport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定时抓取资讯内容并存储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（后续可能会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完善）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>
            <p:custDataLst>
              <p:tags r:id="rId16"/>
            </p:custDataLst>
          </p:nvPr>
        </p:nvSpPr>
        <p:spPr>
          <a:xfrm flipH="1">
            <a:off x="8067675" y="5179695"/>
            <a:ext cx="319214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12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，设备适配类（</a:t>
            </a:r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DeviceAdaptation</a:t>
            </a:r>
            <a:r>
              <a: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负责适配不同设备的界面需求，包括</a:t>
            </a:r>
            <a:r>
              <a:rPr lang="en-US" altLang="zh-CN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 Web 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和移动端（</a:t>
            </a:r>
            <a:r>
              <a:rPr lang="en-US" altLang="zh-CN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iOS/Android</a:t>
            </a:r>
            <a:r>
              <a:rPr lang="zh-CN" altLang="en-US" sz="1400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）的不同显示。</a:t>
            </a:r>
            <a:endParaRPr lang="zh-CN" altLang="en-US" sz="1400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类关联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分析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1282700" y="1928495"/>
            <a:ext cx="442785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：管理员与资讯来源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管理员能够添加、删除、配置资讯来源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 flipH="1">
            <a:off x="7142480" y="1935480"/>
            <a:ext cx="451040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：用户与资讯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用户可以收藏、标记和评论资讯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 flipH="1">
            <a:off x="1282700" y="2807335"/>
            <a:ext cx="429577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：用户与用户行为：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用户行为数据影响个性化推荐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 flipH="1">
            <a:off x="7142480" y="2860040"/>
            <a:ext cx="485838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：用户行为与推荐引擎：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推荐引擎通过用户行为数据来生成推荐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 flipH="1">
            <a:off x="1282700" y="3653790"/>
            <a:ext cx="476186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：管理员与行业分析报告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管理员可以生成行业分析报告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 flipH="1">
            <a:off x="7142480" y="3653790"/>
            <a:ext cx="456882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：用户与报告推送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系统自动推送报告摘要到用户指定的地址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 flipH="1">
            <a:off x="1282700" y="4624705"/>
            <a:ext cx="4902835" cy="680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7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：搜索引擎与资讯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搜索引擎根据用户输入的条件对资讯进行检索和筛选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细化类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属性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727075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管理员（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Admin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管理员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：唯一标识管理员。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用户名：管理员的用户名。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权限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: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管理员的权限级别。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操作日志：记录管理员的所有操作。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 flipH="1">
            <a:off x="7119620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用户（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User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用户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：唯一标识用户。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用户名：用户的名字。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邮箱：用户的联系邮箱。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订阅偏好：用户对行业摘要的订阅偏好。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收藏资讯：用户收藏的资讯列表。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行为记录：用户的浏览历史、评论、收藏等行为数据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 flipH="1">
            <a:off x="771525" y="342900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资讯（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NewsItem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资讯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：唯一标识资讯。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标题：资讯的标题。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内容：资讯的正文内容。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来源：资讯的来源（如网站、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API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等）。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发布时间：资讯的发布时间。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分类：资讯的行业分类（如科技、金融、医疗等）。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情感分析：正面、负面或中性情感分析。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关键词：从资讯内容中提取的关键词。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抓取时间：资讯的抓取时间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 flipH="1">
            <a:off x="7119620" y="419417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资讯来源（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NewsSourse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来源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：唯一标识资讯来源。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·URL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：指定网站或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RSS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订阅链接。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·API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接口：第三方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API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接口。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抓取参数：抓取频率、内容格式等配置信息。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细化类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属性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727075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行业分析报告（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AnalysisReport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报告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：唯一标识报告。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报告名称：报告的名称。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生成时间：报告生成的时间。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内容：报告的具体内容（可能包括趋势图、热词云等）。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导出格式：导出报告的格式（如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PDF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Excel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等）。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 flipH="1">
            <a:off x="7119620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6.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用户行为（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UserBehavior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行为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：唯一标识一条用户行为记录。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行为类型：浏览、收藏、评论等行为类型。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资讯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：行为关联的资讯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时间戳：行为发生的时间。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内容：与行为相关的内容（如评论内容）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 flipH="1">
            <a:off x="727075" y="432498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7.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推荐引擎（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RecommendationEngine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推荐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：唯一标识一个推荐结果。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生成时间：推荐生成的时间。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推荐内容：推荐的资讯列表。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用户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：与该推荐结果相关的用户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推荐依据：推荐的依据（如用户历史行为、协同过滤等）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 flipH="1">
            <a:off x="7119620" y="419417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8.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定时任务（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scheduledTask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任务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：唯一标识定时任务。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任务类型：任务的类型（如资讯抓取）。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执行频率：任务的执行频率（如每天、每小时）。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下次执行时间：下一层执行时间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细化类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属性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727075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9.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报告推送（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ReportPush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推送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：唯一标识一个推送记录。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推送时间：报告推送的时间。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推送内容：报告的内容。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推送渠道：邮件、站内消息等。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 flipH="1">
            <a:off x="7119620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10.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搜索引擎（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SearchEngine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搜索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：唯一标识一个搜索记录。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查询关键词：用户输入的搜索关键词。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筛选条件：如时间范围、分类标签等。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排序方式：按相关性、时间等排序方式。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 flipH="1">
            <a:off x="727075" y="432498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11.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多语言支持类（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LanguageSupport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语言列表：支持的语言列表。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当前语言：当前语言设置。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 flipH="1">
            <a:off x="7119620" y="419417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12.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设备适配类（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DeviceAdaptation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设备类型：设备的具体类型（如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Web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iOS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Android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界面布局：根据设备调整布局。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细化类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操作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727075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，管理员（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Admin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添加资讯来源（）：将新的资讯来源添加到系统中。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删除资讯来源（）：删除不再使用的资讯来源。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修改资讯来源（）：修改资讯来源的抓取参数。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 flipH="1">
            <a:off x="7119620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，用户（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User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检索资讯（）：根据条件（如关键词、情感类型等）检索资讯。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收藏资讯（）：收藏感兴趣的资讯。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标记资讯（）：为资讯添加自定义标签。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订阅报告（）：根据用户的订阅偏好订阅报告。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 flipH="1">
            <a:off x="727075" y="432498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，资讯（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NewsItem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提取关键词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：从资讯内容中提取关键词。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：将资讯归类到相应的行业类别。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情感分析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：对资讯进行情感分析。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 flipH="1">
            <a:off x="7119620" y="419417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，资讯来源（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NewsSourse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配置抓取参数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：设置资讯来源的抓取参数，如频率和格式。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细化类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操作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727075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，行业分析报告（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AnalysisReport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生成报告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：生成行业分析报告。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导出报告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：将报告导出为不同格式（如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PDF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Excel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等）。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 flipH="1">
            <a:off x="7119620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，用户行为（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UserBehavior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记录行为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：记录用户的行为。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生成用户画像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：根据行为数据生成用户画像。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 flipH="1">
            <a:off x="727075" y="378015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7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，推荐引擎（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RecommendationEngine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生成推荐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：根据用户画像生成个性化推荐。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推送推荐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：将推荐结果推送给用户。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 flipH="1">
            <a:off x="7119620" y="378015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，定时任务（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scheduledTask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执行任务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：按照设定的时间间隔执行抓取任务。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管理任务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：管理定时任务（添加、删除、修改）。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细化类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操作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727075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9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，报告推送（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ReportPush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推送报告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：将报告通过邮件或消息推送给用户。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 flipH="1">
            <a:off x="7119620" y="1630680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，搜索引擎（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SearchEngine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执行搜索</a:t>
            </a:r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()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：根据条件执行搜索并返回结果。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 flipH="1">
            <a:off x="727075" y="378015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11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，多语言支持类（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LanguageSupport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切换语言（）：切换系统的显示语言。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加载语言资源（）：加载指定语言的翻译资源。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 flipH="1">
            <a:off x="7119620" y="3780155"/>
            <a:ext cx="422783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12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，设备适配类（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DeviceAdaptation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）：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·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适配设备（）：根据不同的设备调整界面布局。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类图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5" name="图片 3" descr="1ba35ec682b82835cedf181725b69c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8400" y="598805"/>
            <a:ext cx="3648075" cy="5897880"/>
          </a:xfrm>
          <a:prstGeom prst="rect">
            <a:avLst/>
          </a:prstGeom>
        </p:spPr>
      </p:pic>
      <p:pic>
        <p:nvPicPr>
          <p:cNvPr id="6" name="图片 2" descr="0abd0d9e3ce3a86b5a7508dfb0a0aa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9303" y="2577783"/>
            <a:ext cx="4175125" cy="1939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6" t="1911" r="26304" b="2288"/>
          <a:stretch>
            <a:fillRect/>
          </a:stretch>
        </p:blipFill>
        <p:spPr>
          <a:xfrm>
            <a:off x="3645005" y="779391"/>
            <a:ext cx="4917191" cy="5278439"/>
          </a:xfrm>
          <a:custGeom>
            <a:avLst/>
            <a:gdLst>
              <a:gd name="connsiteX0" fmla="*/ 2574022 w 4917191"/>
              <a:gd name="connsiteY0" fmla="*/ 2354 h 5278439"/>
              <a:gd name="connsiteX1" fmla="*/ 3024052 w 4917191"/>
              <a:gd name="connsiteY1" fmla="*/ 127833 h 5278439"/>
              <a:gd name="connsiteX2" fmla="*/ 3040303 w 4917191"/>
              <a:gd name="connsiteY2" fmla="*/ 147526 h 5278439"/>
              <a:gd name="connsiteX3" fmla="*/ 3396945 w 4917191"/>
              <a:gd name="connsiteY3" fmla="*/ 373018 h 5278439"/>
              <a:gd name="connsiteX4" fmla="*/ 4087769 w 4917191"/>
              <a:gd name="connsiteY4" fmla="*/ 802808 h 5278439"/>
              <a:gd name="connsiteX5" fmla="*/ 4371245 w 4917191"/>
              <a:gd name="connsiteY5" fmla="*/ 977766 h 5278439"/>
              <a:gd name="connsiteX6" fmla="*/ 4469235 w 4917191"/>
              <a:gd name="connsiteY6" fmla="*/ 1034305 h 5278439"/>
              <a:gd name="connsiteX7" fmla="*/ 4769925 w 4917191"/>
              <a:gd name="connsiteY7" fmla="*/ 1360534 h 5278439"/>
              <a:gd name="connsiteX8" fmla="*/ 4793216 w 4917191"/>
              <a:gd name="connsiteY8" fmla="*/ 1410824 h 5278439"/>
              <a:gd name="connsiteX9" fmla="*/ 4876270 w 4917191"/>
              <a:gd name="connsiteY9" fmla="*/ 1669962 h 5278439"/>
              <a:gd name="connsiteX10" fmla="*/ 4917191 w 4917191"/>
              <a:gd name="connsiteY10" fmla="*/ 1886071 h 5278439"/>
              <a:gd name="connsiteX11" fmla="*/ 4904434 w 4917191"/>
              <a:gd name="connsiteY11" fmla="*/ 2301976 h 5278439"/>
              <a:gd name="connsiteX12" fmla="*/ 4876680 w 4917191"/>
              <a:gd name="connsiteY12" fmla="*/ 2996645 h 5278439"/>
              <a:gd name="connsiteX13" fmla="*/ 4872810 w 4917191"/>
              <a:gd name="connsiteY13" fmla="*/ 3018037 h 5278439"/>
              <a:gd name="connsiteX14" fmla="*/ 4867185 w 4917191"/>
              <a:gd name="connsiteY14" fmla="*/ 3350293 h 5278439"/>
              <a:gd name="connsiteX15" fmla="*/ 4645439 w 4917191"/>
              <a:gd name="connsiteY15" fmla="*/ 4118875 h 5278439"/>
              <a:gd name="connsiteX16" fmla="*/ 4254098 w 4917191"/>
              <a:gd name="connsiteY16" fmla="*/ 4443206 h 5278439"/>
              <a:gd name="connsiteX17" fmla="*/ 3972931 w 4917191"/>
              <a:gd name="connsiteY17" fmla="*/ 4584034 h 5278439"/>
              <a:gd name="connsiteX18" fmla="*/ 3969924 w 4917191"/>
              <a:gd name="connsiteY18" fmla="*/ 4596441 h 5278439"/>
              <a:gd name="connsiteX19" fmla="*/ 3495598 w 4917191"/>
              <a:gd name="connsiteY19" fmla="*/ 4840280 h 5278439"/>
              <a:gd name="connsiteX20" fmla="*/ 2885278 w 4917191"/>
              <a:gd name="connsiteY20" fmla="*/ 5168121 h 5278439"/>
              <a:gd name="connsiteX21" fmla="*/ 2841386 w 4917191"/>
              <a:gd name="connsiteY21" fmla="*/ 5181146 h 5278439"/>
              <a:gd name="connsiteX22" fmla="*/ 2380237 w 4917191"/>
              <a:gd name="connsiteY22" fmla="*/ 5278439 h 5278439"/>
              <a:gd name="connsiteX23" fmla="*/ 2075681 w 4917191"/>
              <a:gd name="connsiteY23" fmla="*/ 5228413 h 5278439"/>
              <a:gd name="connsiteX24" fmla="*/ 1541424 w 4917191"/>
              <a:gd name="connsiteY24" fmla="*/ 4944197 h 5278439"/>
              <a:gd name="connsiteX25" fmla="*/ 1506777 w 4917191"/>
              <a:gd name="connsiteY25" fmla="*/ 4908234 h 5278439"/>
              <a:gd name="connsiteX26" fmla="*/ 842698 w 4917191"/>
              <a:gd name="connsiteY26" fmla="*/ 4492794 h 5278439"/>
              <a:gd name="connsiteX27" fmla="*/ 795191 w 4917191"/>
              <a:gd name="connsiteY27" fmla="*/ 4477362 h 5278439"/>
              <a:gd name="connsiteX28" fmla="*/ 393633 w 4917191"/>
              <a:gd name="connsiteY28" fmla="*/ 4209483 h 5278439"/>
              <a:gd name="connsiteX29" fmla="*/ 137667 w 4917191"/>
              <a:gd name="connsiteY29" fmla="*/ 3899326 h 5278439"/>
              <a:gd name="connsiteX30" fmla="*/ 0 w 4917191"/>
              <a:gd name="connsiteY30" fmla="*/ 3415513 h 5278439"/>
              <a:gd name="connsiteX31" fmla="*/ 9749 w 4917191"/>
              <a:gd name="connsiteY31" fmla="*/ 3012015 h 5278439"/>
              <a:gd name="connsiteX32" fmla="*/ 49204 w 4917191"/>
              <a:gd name="connsiteY32" fmla="*/ 1884112 h 5278439"/>
              <a:gd name="connsiteX33" fmla="*/ 119351 w 4917191"/>
              <a:gd name="connsiteY33" fmla="*/ 1437432 h 5278439"/>
              <a:gd name="connsiteX34" fmla="*/ 610851 w 4917191"/>
              <a:gd name="connsiteY34" fmla="*/ 873325 h 5278439"/>
              <a:gd name="connsiteX35" fmla="*/ 1864248 w 4917191"/>
              <a:gd name="connsiteY35" fmla="*/ 207178 h 5278439"/>
              <a:gd name="connsiteX36" fmla="*/ 2027209 w 4917191"/>
              <a:gd name="connsiteY36" fmla="*/ 125759 h 5278439"/>
              <a:gd name="connsiteX37" fmla="*/ 2415387 w 4917191"/>
              <a:gd name="connsiteY37" fmla="*/ 4248 h 5278439"/>
              <a:gd name="connsiteX38" fmla="*/ 2574022 w 4917191"/>
              <a:gd name="connsiteY38" fmla="*/ 2354 h 527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917191" h="5278439">
                <a:moveTo>
                  <a:pt x="2574022" y="2354"/>
                </a:moveTo>
                <a:cubicBezTo>
                  <a:pt x="2730077" y="13135"/>
                  <a:pt x="2878819" y="60196"/>
                  <a:pt x="3024052" y="127833"/>
                </a:cubicBezTo>
                <a:cubicBezTo>
                  <a:pt x="3028754" y="135538"/>
                  <a:pt x="3033457" y="143243"/>
                  <a:pt x="3040303" y="147526"/>
                </a:cubicBezTo>
                <a:cubicBezTo>
                  <a:pt x="3160112" y="222476"/>
                  <a:pt x="3277136" y="298067"/>
                  <a:pt x="3396945" y="373018"/>
                </a:cubicBezTo>
                <a:cubicBezTo>
                  <a:pt x="3626292" y="516494"/>
                  <a:pt x="3855638" y="659972"/>
                  <a:pt x="4087769" y="802808"/>
                </a:cubicBezTo>
                <a:cubicBezTo>
                  <a:pt x="4180192" y="860627"/>
                  <a:pt x="4276039" y="920588"/>
                  <a:pt x="4371245" y="977766"/>
                </a:cubicBezTo>
                <a:cubicBezTo>
                  <a:pt x="4404836" y="996399"/>
                  <a:pt x="4435644" y="1015672"/>
                  <a:pt x="4469235" y="1034305"/>
                </a:cubicBezTo>
                <a:cubicBezTo>
                  <a:pt x="4584533" y="1127866"/>
                  <a:pt x="4695544" y="1228271"/>
                  <a:pt x="4769925" y="1360534"/>
                </a:cubicBezTo>
                <a:cubicBezTo>
                  <a:pt x="4779331" y="1375943"/>
                  <a:pt x="4786593" y="1394775"/>
                  <a:pt x="4793216" y="1410824"/>
                </a:cubicBezTo>
                <a:cubicBezTo>
                  <a:pt x="4822041" y="1497917"/>
                  <a:pt x="4853010" y="1581588"/>
                  <a:pt x="4876270" y="1669962"/>
                </a:cubicBezTo>
                <a:cubicBezTo>
                  <a:pt x="4895050" y="1738863"/>
                  <a:pt x="4903337" y="1813108"/>
                  <a:pt x="4917191" y="1886071"/>
                </a:cubicBezTo>
                <a:cubicBezTo>
                  <a:pt x="4911083" y="2025133"/>
                  <a:pt x="4907759" y="2163555"/>
                  <a:pt x="4904434" y="2301976"/>
                </a:cubicBezTo>
                <a:cubicBezTo>
                  <a:pt x="4895897" y="2532392"/>
                  <a:pt x="4884577" y="2763448"/>
                  <a:pt x="4876680" y="2996645"/>
                </a:cubicBezTo>
                <a:cubicBezTo>
                  <a:pt x="4875176" y="3002848"/>
                  <a:pt x="4874313" y="3011834"/>
                  <a:pt x="4872810" y="3018037"/>
                </a:cubicBezTo>
                <a:cubicBezTo>
                  <a:pt x="4868653" y="3127362"/>
                  <a:pt x="4867919" y="3238827"/>
                  <a:pt x="4867185" y="3350293"/>
                </a:cubicBezTo>
                <a:cubicBezTo>
                  <a:pt x="4872309" y="3627357"/>
                  <a:pt x="4815370" y="3889409"/>
                  <a:pt x="4645439" y="4118875"/>
                </a:cubicBezTo>
                <a:cubicBezTo>
                  <a:pt x="4539583" y="4257451"/>
                  <a:pt x="4405286" y="4361565"/>
                  <a:pt x="4254098" y="4443206"/>
                </a:cubicBezTo>
                <a:cubicBezTo>
                  <a:pt x="4159022" y="4488507"/>
                  <a:pt x="4067368" y="4535951"/>
                  <a:pt x="3972931" y="4584034"/>
                </a:cubicBezTo>
                <a:cubicBezTo>
                  <a:pt x="3970148" y="4584674"/>
                  <a:pt x="3969285" y="4593659"/>
                  <a:pt x="3969924" y="4596441"/>
                </a:cubicBezTo>
                <a:cubicBezTo>
                  <a:pt x="3809747" y="4677220"/>
                  <a:pt x="3652352" y="4757359"/>
                  <a:pt x="3495598" y="4840280"/>
                </a:cubicBezTo>
                <a:cubicBezTo>
                  <a:pt x="3291944" y="4948633"/>
                  <a:pt x="3088291" y="5056986"/>
                  <a:pt x="2885278" y="5168121"/>
                </a:cubicBezTo>
                <a:cubicBezTo>
                  <a:pt x="2871362" y="5171322"/>
                  <a:pt x="2854023" y="5172382"/>
                  <a:pt x="2841386" y="5181146"/>
                </a:cubicBezTo>
                <a:cubicBezTo>
                  <a:pt x="2695348" y="5246957"/>
                  <a:pt x="2540992" y="5276607"/>
                  <a:pt x="2380237" y="5278439"/>
                </a:cubicBezTo>
                <a:cubicBezTo>
                  <a:pt x="2277289" y="5264045"/>
                  <a:pt x="2172838" y="5255854"/>
                  <a:pt x="2075681" y="5228413"/>
                </a:cubicBezTo>
                <a:cubicBezTo>
                  <a:pt x="1875799" y="5174811"/>
                  <a:pt x="1714722" y="5047847"/>
                  <a:pt x="1541424" y="4944197"/>
                </a:cubicBezTo>
                <a:cubicBezTo>
                  <a:pt x="1529875" y="4932209"/>
                  <a:pt x="1520469" y="4916800"/>
                  <a:pt x="1506777" y="4908234"/>
                </a:cubicBezTo>
                <a:cubicBezTo>
                  <a:pt x="1287060" y="4768400"/>
                  <a:pt x="1064559" y="4629206"/>
                  <a:pt x="842698" y="4492794"/>
                </a:cubicBezTo>
                <a:cubicBezTo>
                  <a:pt x="829006" y="4484228"/>
                  <a:pt x="811027" y="4482506"/>
                  <a:pt x="795191" y="4477362"/>
                </a:cubicBezTo>
                <a:cubicBezTo>
                  <a:pt x="660411" y="4388282"/>
                  <a:pt x="524127" y="4305406"/>
                  <a:pt x="393633" y="4209483"/>
                </a:cubicBezTo>
                <a:cubicBezTo>
                  <a:pt x="284318" y="4129189"/>
                  <a:pt x="198356" y="4023022"/>
                  <a:pt x="137667" y="3899326"/>
                </a:cubicBezTo>
                <a:cubicBezTo>
                  <a:pt x="50456" y="3749513"/>
                  <a:pt x="15486" y="3584754"/>
                  <a:pt x="0" y="3415513"/>
                </a:cubicBezTo>
                <a:cubicBezTo>
                  <a:pt x="4604" y="3282655"/>
                  <a:pt x="5785" y="3147655"/>
                  <a:pt x="9749" y="3012015"/>
                </a:cubicBezTo>
                <a:cubicBezTo>
                  <a:pt x="23113" y="2636975"/>
                  <a:pt x="36478" y="2261934"/>
                  <a:pt x="49204" y="1884112"/>
                </a:cubicBezTo>
                <a:cubicBezTo>
                  <a:pt x="54895" y="1730501"/>
                  <a:pt x="67432" y="1581174"/>
                  <a:pt x="119351" y="1437432"/>
                </a:cubicBezTo>
                <a:cubicBezTo>
                  <a:pt x="214168" y="1187169"/>
                  <a:pt x="378502" y="997066"/>
                  <a:pt x="610851" y="873325"/>
                </a:cubicBezTo>
                <a:cubicBezTo>
                  <a:pt x="1024587" y="646353"/>
                  <a:pt x="1446449" y="429227"/>
                  <a:pt x="1864248" y="207178"/>
                </a:cubicBezTo>
                <a:cubicBezTo>
                  <a:pt x="1916713" y="180465"/>
                  <a:pt x="1971961" y="153112"/>
                  <a:pt x="2027209" y="125759"/>
                </a:cubicBezTo>
                <a:cubicBezTo>
                  <a:pt x="2155461" y="84541"/>
                  <a:pt x="2287135" y="45465"/>
                  <a:pt x="2415387" y="4248"/>
                </a:cubicBezTo>
                <a:cubicBezTo>
                  <a:pt x="2469172" y="-802"/>
                  <a:pt x="2522003" y="-1240"/>
                  <a:pt x="2574022" y="2354"/>
                </a:cubicBez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036247" y="1049533"/>
            <a:ext cx="2119506" cy="2646878"/>
          </a:xfrm>
          <a:prstGeom prst="rect">
            <a:avLst/>
          </a:prstGeom>
          <a:noFill/>
          <a:effectLst>
            <a:outerShdw dist="635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01</a:t>
            </a:r>
            <a:endParaRPr kumimoji="0" lang="zh-CN" altLang="en-US" sz="1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4811" y="3677801"/>
            <a:ext cx="4302378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需求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捕获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5655" y="4416870"/>
            <a:ext cx="3920690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Regular"/>
                <a:ea typeface="Source Han Sans Regular"/>
                <a:cs typeface="+mn-cs"/>
              </a:rPr>
              <a:t>Add your title here Add your title here Add your title here Add your title here Add your title here Add your title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Regular"/>
              <a:ea typeface="Source Han Sans Regular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6" t="1911" r="26304" b="2288"/>
          <a:stretch>
            <a:fillRect/>
          </a:stretch>
        </p:blipFill>
        <p:spPr>
          <a:xfrm>
            <a:off x="3645005" y="779391"/>
            <a:ext cx="4917191" cy="5278439"/>
          </a:xfrm>
          <a:custGeom>
            <a:avLst/>
            <a:gdLst>
              <a:gd name="connsiteX0" fmla="*/ 2574022 w 4917191"/>
              <a:gd name="connsiteY0" fmla="*/ 2354 h 5278439"/>
              <a:gd name="connsiteX1" fmla="*/ 3024052 w 4917191"/>
              <a:gd name="connsiteY1" fmla="*/ 127833 h 5278439"/>
              <a:gd name="connsiteX2" fmla="*/ 3040303 w 4917191"/>
              <a:gd name="connsiteY2" fmla="*/ 147526 h 5278439"/>
              <a:gd name="connsiteX3" fmla="*/ 3396945 w 4917191"/>
              <a:gd name="connsiteY3" fmla="*/ 373018 h 5278439"/>
              <a:gd name="connsiteX4" fmla="*/ 4087769 w 4917191"/>
              <a:gd name="connsiteY4" fmla="*/ 802808 h 5278439"/>
              <a:gd name="connsiteX5" fmla="*/ 4371245 w 4917191"/>
              <a:gd name="connsiteY5" fmla="*/ 977766 h 5278439"/>
              <a:gd name="connsiteX6" fmla="*/ 4469235 w 4917191"/>
              <a:gd name="connsiteY6" fmla="*/ 1034305 h 5278439"/>
              <a:gd name="connsiteX7" fmla="*/ 4769925 w 4917191"/>
              <a:gd name="connsiteY7" fmla="*/ 1360534 h 5278439"/>
              <a:gd name="connsiteX8" fmla="*/ 4793216 w 4917191"/>
              <a:gd name="connsiteY8" fmla="*/ 1410824 h 5278439"/>
              <a:gd name="connsiteX9" fmla="*/ 4876270 w 4917191"/>
              <a:gd name="connsiteY9" fmla="*/ 1669962 h 5278439"/>
              <a:gd name="connsiteX10" fmla="*/ 4917191 w 4917191"/>
              <a:gd name="connsiteY10" fmla="*/ 1886071 h 5278439"/>
              <a:gd name="connsiteX11" fmla="*/ 4904434 w 4917191"/>
              <a:gd name="connsiteY11" fmla="*/ 2301976 h 5278439"/>
              <a:gd name="connsiteX12" fmla="*/ 4876680 w 4917191"/>
              <a:gd name="connsiteY12" fmla="*/ 2996645 h 5278439"/>
              <a:gd name="connsiteX13" fmla="*/ 4872810 w 4917191"/>
              <a:gd name="connsiteY13" fmla="*/ 3018037 h 5278439"/>
              <a:gd name="connsiteX14" fmla="*/ 4867185 w 4917191"/>
              <a:gd name="connsiteY14" fmla="*/ 3350293 h 5278439"/>
              <a:gd name="connsiteX15" fmla="*/ 4645439 w 4917191"/>
              <a:gd name="connsiteY15" fmla="*/ 4118875 h 5278439"/>
              <a:gd name="connsiteX16" fmla="*/ 4254098 w 4917191"/>
              <a:gd name="connsiteY16" fmla="*/ 4443206 h 5278439"/>
              <a:gd name="connsiteX17" fmla="*/ 3972931 w 4917191"/>
              <a:gd name="connsiteY17" fmla="*/ 4584034 h 5278439"/>
              <a:gd name="connsiteX18" fmla="*/ 3969924 w 4917191"/>
              <a:gd name="connsiteY18" fmla="*/ 4596441 h 5278439"/>
              <a:gd name="connsiteX19" fmla="*/ 3495598 w 4917191"/>
              <a:gd name="connsiteY19" fmla="*/ 4840280 h 5278439"/>
              <a:gd name="connsiteX20" fmla="*/ 2885278 w 4917191"/>
              <a:gd name="connsiteY20" fmla="*/ 5168121 h 5278439"/>
              <a:gd name="connsiteX21" fmla="*/ 2841386 w 4917191"/>
              <a:gd name="connsiteY21" fmla="*/ 5181146 h 5278439"/>
              <a:gd name="connsiteX22" fmla="*/ 2380237 w 4917191"/>
              <a:gd name="connsiteY22" fmla="*/ 5278439 h 5278439"/>
              <a:gd name="connsiteX23" fmla="*/ 2075681 w 4917191"/>
              <a:gd name="connsiteY23" fmla="*/ 5228413 h 5278439"/>
              <a:gd name="connsiteX24" fmla="*/ 1541424 w 4917191"/>
              <a:gd name="connsiteY24" fmla="*/ 4944197 h 5278439"/>
              <a:gd name="connsiteX25" fmla="*/ 1506777 w 4917191"/>
              <a:gd name="connsiteY25" fmla="*/ 4908234 h 5278439"/>
              <a:gd name="connsiteX26" fmla="*/ 842698 w 4917191"/>
              <a:gd name="connsiteY26" fmla="*/ 4492794 h 5278439"/>
              <a:gd name="connsiteX27" fmla="*/ 795191 w 4917191"/>
              <a:gd name="connsiteY27" fmla="*/ 4477362 h 5278439"/>
              <a:gd name="connsiteX28" fmla="*/ 393633 w 4917191"/>
              <a:gd name="connsiteY28" fmla="*/ 4209483 h 5278439"/>
              <a:gd name="connsiteX29" fmla="*/ 137667 w 4917191"/>
              <a:gd name="connsiteY29" fmla="*/ 3899326 h 5278439"/>
              <a:gd name="connsiteX30" fmla="*/ 0 w 4917191"/>
              <a:gd name="connsiteY30" fmla="*/ 3415513 h 5278439"/>
              <a:gd name="connsiteX31" fmla="*/ 9749 w 4917191"/>
              <a:gd name="connsiteY31" fmla="*/ 3012015 h 5278439"/>
              <a:gd name="connsiteX32" fmla="*/ 49204 w 4917191"/>
              <a:gd name="connsiteY32" fmla="*/ 1884112 h 5278439"/>
              <a:gd name="connsiteX33" fmla="*/ 119351 w 4917191"/>
              <a:gd name="connsiteY33" fmla="*/ 1437432 h 5278439"/>
              <a:gd name="connsiteX34" fmla="*/ 610851 w 4917191"/>
              <a:gd name="connsiteY34" fmla="*/ 873325 h 5278439"/>
              <a:gd name="connsiteX35" fmla="*/ 1864248 w 4917191"/>
              <a:gd name="connsiteY35" fmla="*/ 207178 h 5278439"/>
              <a:gd name="connsiteX36" fmla="*/ 2027209 w 4917191"/>
              <a:gd name="connsiteY36" fmla="*/ 125759 h 5278439"/>
              <a:gd name="connsiteX37" fmla="*/ 2415387 w 4917191"/>
              <a:gd name="connsiteY37" fmla="*/ 4248 h 5278439"/>
              <a:gd name="connsiteX38" fmla="*/ 2574022 w 4917191"/>
              <a:gd name="connsiteY38" fmla="*/ 2354 h 527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917191" h="5278439">
                <a:moveTo>
                  <a:pt x="2574022" y="2354"/>
                </a:moveTo>
                <a:cubicBezTo>
                  <a:pt x="2730077" y="13135"/>
                  <a:pt x="2878819" y="60196"/>
                  <a:pt x="3024052" y="127833"/>
                </a:cubicBezTo>
                <a:cubicBezTo>
                  <a:pt x="3028754" y="135538"/>
                  <a:pt x="3033457" y="143243"/>
                  <a:pt x="3040303" y="147526"/>
                </a:cubicBezTo>
                <a:cubicBezTo>
                  <a:pt x="3160112" y="222476"/>
                  <a:pt x="3277136" y="298067"/>
                  <a:pt x="3396945" y="373018"/>
                </a:cubicBezTo>
                <a:cubicBezTo>
                  <a:pt x="3626292" y="516494"/>
                  <a:pt x="3855638" y="659972"/>
                  <a:pt x="4087769" y="802808"/>
                </a:cubicBezTo>
                <a:cubicBezTo>
                  <a:pt x="4180192" y="860627"/>
                  <a:pt x="4276039" y="920588"/>
                  <a:pt x="4371245" y="977766"/>
                </a:cubicBezTo>
                <a:cubicBezTo>
                  <a:pt x="4404836" y="996399"/>
                  <a:pt x="4435644" y="1015672"/>
                  <a:pt x="4469235" y="1034305"/>
                </a:cubicBezTo>
                <a:cubicBezTo>
                  <a:pt x="4584533" y="1127866"/>
                  <a:pt x="4695544" y="1228271"/>
                  <a:pt x="4769925" y="1360534"/>
                </a:cubicBezTo>
                <a:cubicBezTo>
                  <a:pt x="4779331" y="1375943"/>
                  <a:pt x="4786593" y="1394775"/>
                  <a:pt x="4793216" y="1410824"/>
                </a:cubicBezTo>
                <a:cubicBezTo>
                  <a:pt x="4822041" y="1497917"/>
                  <a:pt x="4853010" y="1581588"/>
                  <a:pt x="4876270" y="1669962"/>
                </a:cubicBezTo>
                <a:cubicBezTo>
                  <a:pt x="4895050" y="1738863"/>
                  <a:pt x="4903337" y="1813108"/>
                  <a:pt x="4917191" y="1886071"/>
                </a:cubicBezTo>
                <a:cubicBezTo>
                  <a:pt x="4911083" y="2025133"/>
                  <a:pt x="4907759" y="2163555"/>
                  <a:pt x="4904434" y="2301976"/>
                </a:cubicBezTo>
                <a:cubicBezTo>
                  <a:pt x="4895897" y="2532392"/>
                  <a:pt x="4884577" y="2763448"/>
                  <a:pt x="4876680" y="2996645"/>
                </a:cubicBezTo>
                <a:cubicBezTo>
                  <a:pt x="4875176" y="3002848"/>
                  <a:pt x="4874313" y="3011834"/>
                  <a:pt x="4872810" y="3018037"/>
                </a:cubicBezTo>
                <a:cubicBezTo>
                  <a:pt x="4868653" y="3127362"/>
                  <a:pt x="4867919" y="3238827"/>
                  <a:pt x="4867185" y="3350293"/>
                </a:cubicBezTo>
                <a:cubicBezTo>
                  <a:pt x="4872309" y="3627357"/>
                  <a:pt x="4815370" y="3889409"/>
                  <a:pt x="4645439" y="4118875"/>
                </a:cubicBezTo>
                <a:cubicBezTo>
                  <a:pt x="4539583" y="4257451"/>
                  <a:pt x="4405286" y="4361565"/>
                  <a:pt x="4254098" y="4443206"/>
                </a:cubicBezTo>
                <a:cubicBezTo>
                  <a:pt x="4159022" y="4488507"/>
                  <a:pt x="4067368" y="4535951"/>
                  <a:pt x="3972931" y="4584034"/>
                </a:cubicBezTo>
                <a:cubicBezTo>
                  <a:pt x="3970148" y="4584674"/>
                  <a:pt x="3969285" y="4593659"/>
                  <a:pt x="3969924" y="4596441"/>
                </a:cubicBezTo>
                <a:cubicBezTo>
                  <a:pt x="3809747" y="4677220"/>
                  <a:pt x="3652352" y="4757359"/>
                  <a:pt x="3495598" y="4840280"/>
                </a:cubicBezTo>
                <a:cubicBezTo>
                  <a:pt x="3291944" y="4948633"/>
                  <a:pt x="3088291" y="5056986"/>
                  <a:pt x="2885278" y="5168121"/>
                </a:cubicBezTo>
                <a:cubicBezTo>
                  <a:pt x="2871362" y="5171322"/>
                  <a:pt x="2854023" y="5172382"/>
                  <a:pt x="2841386" y="5181146"/>
                </a:cubicBezTo>
                <a:cubicBezTo>
                  <a:pt x="2695348" y="5246957"/>
                  <a:pt x="2540992" y="5276607"/>
                  <a:pt x="2380237" y="5278439"/>
                </a:cubicBezTo>
                <a:cubicBezTo>
                  <a:pt x="2277289" y="5264045"/>
                  <a:pt x="2172838" y="5255854"/>
                  <a:pt x="2075681" y="5228413"/>
                </a:cubicBezTo>
                <a:cubicBezTo>
                  <a:pt x="1875799" y="5174811"/>
                  <a:pt x="1714722" y="5047847"/>
                  <a:pt x="1541424" y="4944197"/>
                </a:cubicBezTo>
                <a:cubicBezTo>
                  <a:pt x="1529875" y="4932209"/>
                  <a:pt x="1520469" y="4916800"/>
                  <a:pt x="1506777" y="4908234"/>
                </a:cubicBezTo>
                <a:cubicBezTo>
                  <a:pt x="1287060" y="4768400"/>
                  <a:pt x="1064559" y="4629206"/>
                  <a:pt x="842698" y="4492794"/>
                </a:cubicBezTo>
                <a:cubicBezTo>
                  <a:pt x="829006" y="4484228"/>
                  <a:pt x="811027" y="4482506"/>
                  <a:pt x="795191" y="4477362"/>
                </a:cubicBezTo>
                <a:cubicBezTo>
                  <a:pt x="660411" y="4388282"/>
                  <a:pt x="524127" y="4305406"/>
                  <a:pt x="393633" y="4209483"/>
                </a:cubicBezTo>
                <a:cubicBezTo>
                  <a:pt x="284318" y="4129189"/>
                  <a:pt x="198356" y="4023022"/>
                  <a:pt x="137667" y="3899326"/>
                </a:cubicBezTo>
                <a:cubicBezTo>
                  <a:pt x="50456" y="3749513"/>
                  <a:pt x="15486" y="3584754"/>
                  <a:pt x="0" y="3415513"/>
                </a:cubicBezTo>
                <a:cubicBezTo>
                  <a:pt x="4604" y="3282655"/>
                  <a:pt x="5785" y="3147655"/>
                  <a:pt x="9749" y="3012015"/>
                </a:cubicBezTo>
                <a:cubicBezTo>
                  <a:pt x="23113" y="2636975"/>
                  <a:pt x="36478" y="2261934"/>
                  <a:pt x="49204" y="1884112"/>
                </a:cubicBezTo>
                <a:cubicBezTo>
                  <a:pt x="54895" y="1730501"/>
                  <a:pt x="67432" y="1581174"/>
                  <a:pt x="119351" y="1437432"/>
                </a:cubicBezTo>
                <a:cubicBezTo>
                  <a:pt x="214168" y="1187169"/>
                  <a:pt x="378502" y="997066"/>
                  <a:pt x="610851" y="873325"/>
                </a:cubicBezTo>
                <a:cubicBezTo>
                  <a:pt x="1024587" y="646353"/>
                  <a:pt x="1446449" y="429227"/>
                  <a:pt x="1864248" y="207178"/>
                </a:cubicBezTo>
                <a:cubicBezTo>
                  <a:pt x="1916713" y="180465"/>
                  <a:pt x="1971961" y="153112"/>
                  <a:pt x="2027209" y="125759"/>
                </a:cubicBezTo>
                <a:cubicBezTo>
                  <a:pt x="2155461" y="84541"/>
                  <a:pt x="2287135" y="45465"/>
                  <a:pt x="2415387" y="4248"/>
                </a:cubicBezTo>
                <a:cubicBezTo>
                  <a:pt x="2469172" y="-802"/>
                  <a:pt x="2522003" y="-1240"/>
                  <a:pt x="2574022" y="2354"/>
                </a:cubicBez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036247" y="1049533"/>
            <a:ext cx="2119506" cy="2646045"/>
          </a:xfrm>
          <a:prstGeom prst="rect">
            <a:avLst/>
          </a:prstGeom>
          <a:noFill/>
          <a:effectLst>
            <a:outerShdw dist="635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05</a:t>
            </a:r>
            <a:endParaRPr kumimoji="0" lang="zh-CN" altLang="en-US" sz="1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4811" y="3677801"/>
            <a:ext cx="4302378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交互图，状态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5655" y="4416870"/>
            <a:ext cx="3920690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Regular"/>
                <a:ea typeface="Source Han Sans Regular"/>
                <a:cs typeface="+mn-cs"/>
              </a:rPr>
              <a:t>Add your title here Add your title here Add your title here Add your title here Add your title here Add your title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Regular"/>
              <a:ea typeface="Source Han Sans Regular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文本框 69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交互图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" name="图片 1" descr="交互图（时序图）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04390" y="1607185"/>
            <a:ext cx="7870825" cy="43865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 isContent="1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文本框 36"/>
          <p:cNvSpPr txBox="1"/>
          <p:nvPr/>
        </p:nvSpPr>
        <p:spPr>
          <a:xfrm>
            <a:off x="3547745" y="309245"/>
            <a:ext cx="48787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状态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图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5669915" y="126016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4" descr="状态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8165" y="1412875"/>
            <a:ext cx="6025515" cy="4939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6" t="1911" r="26304" b="2288"/>
          <a:stretch>
            <a:fillRect/>
          </a:stretch>
        </p:blipFill>
        <p:spPr>
          <a:xfrm>
            <a:off x="3645005" y="779391"/>
            <a:ext cx="4917191" cy="5278439"/>
          </a:xfrm>
          <a:custGeom>
            <a:avLst/>
            <a:gdLst>
              <a:gd name="connsiteX0" fmla="*/ 2574022 w 4917191"/>
              <a:gd name="connsiteY0" fmla="*/ 2354 h 5278439"/>
              <a:gd name="connsiteX1" fmla="*/ 3024052 w 4917191"/>
              <a:gd name="connsiteY1" fmla="*/ 127833 h 5278439"/>
              <a:gd name="connsiteX2" fmla="*/ 3040303 w 4917191"/>
              <a:gd name="connsiteY2" fmla="*/ 147526 h 5278439"/>
              <a:gd name="connsiteX3" fmla="*/ 3396945 w 4917191"/>
              <a:gd name="connsiteY3" fmla="*/ 373018 h 5278439"/>
              <a:gd name="connsiteX4" fmla="*/ 4087769 w 4917191"/>
              <a:gd name="connsiteY4" fmla="*/ 802808 h 5278439"/>
              <a:gd name="connsiteX5" fmla="*/ 4371245 w 4917191"/>
              <a:gd name="connsiteY5" fmla="*/ 977766 h 5278439"/>
              <a:gd name="connsiteX6" fmla="*/ 4469235 w 4917191"/>
              <a:gd name="connsiteY6" fmla="*/ 1034305 h 5278439"/>
              <a:gd name="connsiteX7" fmla="*/ 4769925 w 4917191"/>
              <a:gd name="connsiteY7" fmla="*/ 1360534 h 5278439"/>
              <a:gd name="connsiteX8" fmla="*/ 4793216 w 4917191"/>
              <a:gd name="connsiteY8" fmla="*/ 1410824 h 5278439"/>
              <a:gd name="connsiteX9" fmla="*/ 4876270 w 4917191"/>
              <a:gd name="connsiteY9" fmla="*/ 1669962 h 5278439"/>
              <a:gd name="connsiteX10" fmla="*/ 4917191 w 4917191"/>
              <a:gd name="connsiteY10" fmla="*/ 1886071 h 5278439"/>
              <a:gd name="connsiteX11" fmla="*/ 4904434 w 4917191"/>
              <a:gd name="connsiteY11" fmla="*/ 2301976 h 5278439"/>
              <a:gd name="connsiteX12" fmla="*/ 4876680 w 4917191"/>
              <a:gd name="connsiteY12" fmla="*/ 2996645 h 5278439"/>
              <a:gd name="connsiteX13" fmla="*/ 4872810 w 4917191"/>
              <a:gd name="connsiteY13" fmla="*/ 3018037 h 5278439"/>
              <a:gd name="connsiteX14" fmla="*/ 4867185 w 4917191"/>
              <a:gd name="connsiteY14" fmla="*/ 3350293 h 5278439"/>
              <a:gd name="connsiteX15" fmla="*/ 4645439 w 4917191"/>
              <a:gd name="connsiteY15" fmla="*/ 4118875 h 5278439"/>
              <a:gd name="connsiteX16" fmla="*/ 4254098 w 4917191"/>
              <a:gd name="connsiteY16" fmla="*/ 4443206 h 5278439"/>
              <a:gd name="connsiteX17" fmla="*/ 3972931 w 4917191"/>
              <a:gd name="connsiteY17" fmla="*/ 4584034 h 5278439"/>
              <a:gd name="connsiteX18" fmla="*/ 3969924 w 4917191"/>
              <a:gd name="connsiteY18" fmla="*/ 4596441 h 5278439"/>
              <a:gd name="connsiteX19" fmla="*/ 3495598 w 4917191"/>
              <a:gd name="connsiteY19" fmla="*/ 4840280 h 5278439"/>
              <a:gd name="connsiteX20" fmla="*/ 2885278 w 4917191"/>
              <a:gd name="connsiteY20" fmla="*/ 5168121 h 5278439"/>
              <a:gd name="connsiteX21" fmla="*/ 2841386 w 4917191"/>
              <a:gd name="connsiteY21" fmla="*/ 5181146 h 5278439"/>
              <a:gd name="connsiteX22" fmla="*/ 2380237 w 4917191"/>
              <a:gd name="connsiteY22" fmla="*/ 5278439 h 5278439"/>
              <a:gd name="connsiteX23" fmla="*/ 2075681 w 4917191"/>
              <a:gd name="connsiteY23" fmla="*/ 5228413 h 5278439"/>
              <a:gd name="connsiteX24" fmla="*/ 1541424 w 4917191"/>
              <a:gd name="connsiteY24" fmla="*/ 4944197 h 5278439"/>
              <a:gd name="connsiteX25" fmla="*/ 1506777 w 4917191"/>
              <a:gd name="connsiteY25" fmla="*/ 4908234 h 5278439"/>
              <a:gd name="connsiteX26" fmla="*/ 842698 w 4917191"/>
              <a:gd name="connsiteY26" fmla="*/ 4492794 h 5278439"/>
              <a:gd name="connsiteX27" fmla="*/ 795191 w 4917191"/>
              <a:gd name="connsiteY27" fmla="*/ 4477362 h 5278439"/>
              <a:gd name="connsiteX28" fmla="*/ 393633 w 4917191"/>
              <a:gd name="connsiteY28" fmla="*/ 4209483 h 5278439"/>
              <a:gd name="connsiteX29" fmla="*/ 137667 w 4917191"/>
              <a:gd name="connsiteY29" fmla="*/ 3899326 h 5278439"/>
              <a:gd name="connsiteX30" fmla="*/ 0 w 4917191"/>
              <a:gd name="connsiteY30" fmla="*/ 3415513 h 5278439"/>
              <a:gd name="connsiteX31" fmla="*/ 9749 w 4917191"/>
              <a:gd name="connsiteY31" fmla="*/ 3012015 h 5278439"/>
              <a:gd name="connsiteX32" fmla="*/ 49204 w 4917191"/>
              <a:gd name="connsiteY32" fmla="*/ 1884112 h 5278439"/>
              <a:gd name="connsiteX33" fmla="*/ 119351 w 4917191"/>
              <a:gd name="connsiteY33" fmla="*/ 1437432 h 5278439"/>
              <a:gd name="connsiteX34" fmla="*/ 610851 w 4917191"/>
              <a:gd name="connsiteY34" fmla="*/ 873325 h 5278439"/>
              <a:gd name="connsiteX35" fmla="*/ 1864248 w 4917191"/>
              <a:gd name="connsiteY35" fmla="*/ 207178 h 5278439"/>
              <a:gd name="connsiteX36" fmla="*/ 2027209 w 4917191"/>
              <a:gd name="connsiteY36" fmla="*/ 125759 h 5278439"/>
              <a:gd name="connsiteX37" fmla="*/ 2415387 w 4917191"/>
              <a:gd name="connsiteY37" fmla="*/ 4248 h 5278439"/>
              <a:gd name="connsiteX38" fmla="*/ 2574022 w 4917191"/>
              <a:gd name="connsiteY38" fmla="*/ 2354 h 527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917191" h="5278439">
                <a:moveTo>
                  <a:pt x="2574022" y="2354"/>
                </a:moveTo>
                <a:cubicBezTo>
                  <a:pt x="2730077" y="13135"/>
                  <a:pt x="2878819" y="60196"/>
                  <a:pt x="3024052" y="127833"/>
                </a:cubicBezTo>
                <a:cubicBezTo>
                  <a:pt x="3028754" y="135538"/>
                  <a:pt x="3033457" y="143243"/>
                  <a:pt x="3040303" y="147526"/>
                </a:cubicBezTo>
                <a:cubicBezTo>
                  <a:pt x="3160112" y="222476"/>
                  <a:pt x="3277136" y="298067"/>
                  <a:pt x="3396945" y="373018"/>
                </a:cubicBezTo>
                <a:cubicBezTo>
                  <a:pt x="3626292" y="516494"/>
                  <a:pt x="3855638" y="659972"/>
                  <a:pt x="4087769" y="802808"/>
                </a:cubicBezTo>
                <a:cubicBezTo>
                  <a:pt x="4180192" y="860627"/>
                  <a:pt x="4276039" y="920588"/>
                  <a:pt x="4371245" y="977766"/>
                </a:cubicBezTo>
                <a:cubicBezTo>
                  <a:pt x="4404836" y="996399"/>
                  <a:pt x="4435644" y="1015672"/>
                  <a:pt x="4469235" y="1034305"/>
                </a:cubicBezTo>
                <a:cubicBezTo>
                  <a:pt x="4584533" y="1127866"/>
                  <a:pt x="4695544" y="1228271"/>
                  <a:pt x="4769925" y="1360534"/>
                </a:cubicBezTo>
                <a:cubicBezTo>
                  <a:pt x="4779331" y="1375943"/>
                  <a:pt x="4786593" y="1394775"/>
                  <a:pt x="4793216" y="1410824"/>
                </a:cubicBezTo>
                <a:cubicBezTo>
                  <a:pt x="4822041" y="1497917"/>
                  <a:pt x="4853010" y="1581588"/>
                  <a:pt x="4876270" y="1669962"/>
                </a:cubicBezTo>
                <a:cubicBezTo>
                  <a:pt x="4895050" y="1738863"/>
                  <a:pt x="4903337" y="1813108"/>
                  <a:pt x="4917191" y="1886071"/>
                </a:cubicBezTo>
                <a:cubicBezTo>
                  <a:pt x="4911083" y="2025133"/>
                  <a:pt x="4907759" y="2163555"/>
                  <a:pt x="4904434" y="2301976"/>
                </a:cubicBezTo>
                <a:cubicBezTo>
                  <a:pt x="4895897" y="2532392"/>
                  <a:pt x="4884577" y="2763448"/>
                  <a:pt x="4876680" y="2996645"/>
                </a:cubicBezTo>
                <a:cubicBezTo>
                  <a:pt x="4875176" y="3002848"/>
                  <a:pt x="4874313" y="3011834"/>
                  <a:pt x="4872810" y="3018037"/>
                </a:cubicBezTo>
                <a:cubicBezTo>
                  <a:pt x="4868653" y="3127362"/>
                  <a:pt x="4867919" y="3238827"/>
                  <a:pt x="4867185" y="3350293"/>
                </a:cubicBezTo>
                <a:cubicBezTo>
                  <a:pt x="4872309" y="3627357"/>
                  <a:pt x="4815370" y="3889409"/>
                  <a:pt x="4645439" y="4118875"/>
                </a:cubicBezTo>
                <a:cubicBezTo>
                  <a:pt x="4539583" y="4257451"/>
                  <a:pt x="4405286" y="4361565"/>
                  <a:pt x="4254098" y="4443206"/>
                </a:cubicBezTo>
                <a:cubicBezTo>
                  <a:pt x="4159022" y="4488507"/>
                  <a:pt x="4067368" y="4535951"/>
                  <a:pt x="3972931" y="4584034"/>
                </a:cubicBezTo>
                <a:cubicBezTo>
                  <a:pt x="3970148" y="4584674"/>
                  <a:pt x="3969285" y="4593659"/>
                  <a:pt x="3969924" y="4596441"/>
                </a:cubicBezTo>
                <a:cubicBezTo>
                  <a:pt x="3809747" y="4677220"/>
                  <a:pt x="3652352" y="4757359"/>
                  <a:pt x="3495598" y="4840280"/>
                </a:cubicBezTo>
                <a:cubicBezTo>
                  <a:pt x="3291944" y="4948633"/>
                  <a:pt x="3088291" y="5056986"/>
                  <a:pt x="2885278" y="5168121"/>
                </a:cubicBezTo>
                <a:cubicBezTo>
                  <a:pt x="2871362" y="5171322"/>
                  <a:pt x="2854023" y="5172382"/>
                  <a:pt x="2841386" y="5181146"/>
                </a:cubicBezTo>
                <a:cubicBezTo>
                  <a:pt x="2695348" y="5246957"/>
                  <a:pt x="2540992" y="5276607"/>
                  <a:pt x="2380237" y="5278439"/>
                </a:cubicBezTo>
                <a:cubicBezTo>
                  <a:pt x="2277289" y="5264045"/>
                  <a:pt x="2172838" y="5255854"/>
                  <a:pt x="2075681" y="5228413"/>
                </a:cubicBezTo>
                <a:cubicBezTo>
                  <a:pt x="1875799" y="5174811"/>
                  <a:pt x="1714722" y="5047847"/>
                  <a:pt x="1541424" y="4944197"/>
                </a:cubicBezTo>
                <a:cubicBezTo>
                  <a:pt x="1529875" y="4932209"/>
                  <a:pt x="1520469" y="4916800"/>
                  <a:pt x="1506777" y="4908234"/>
                </a:cubicBezTo>
                <a:cubicBezTo>
                  <a:pt x="1287060" y="4768400"/>
                  <a:pt x="1064559" y="4629206"/>
                  <a:pt x="842698" y="4492794"/>
                </a:cubicBezTo>
                <a:cubicBezTo>
                  <a:pt x="829006" y="4484228"/>
                  <a:pt x="811027" y="4482506"/>
                  <a:pt x="795191" y="4477362"/>
                </a:cubicBezTo>
                <a:cubicBezTo>
                  <a:pt x="660411" y="4388282"/>
                  <a:pt x="524127" y="4305406"/>
                  <a:pt x="393633" y="4209483"/>
                </a:cubicBezTo>
                <a:cubicBezTo>
                  <a:pt x="284318" y="4129189"/>
                  <a:pt x="198356" y="4023022"/>
                  <a:pt x="137667" y="3899326"/>
                </a:cubicBezTo>
                <a:cubicBezTo>
                  <a:pt x="50456" y="3749513"/>
                  <a:pt x="15486" y="3584754"/>
                  <a:pt x="0" y="3415513"/>
                </a:cubicBezTo>
                <a:cubicBezTo>
                  <a:pt x="4604" y="3282655"/>
                  <a:pt x="5785" y="3147655"/>
                  <a:pt x="9749" y="3012015"/>
                </a:cubicBezTo>
                <a:cubicBezTo>
                  <a:pt x="23113" y="2636975"/>
                  <a:pt x="36478" y="2261934"/>
                  <a:pt x="49204" y="1884112"/>
                </a:cubicBezTo>
                <a:cubicBezTo>
                  <a:pt x="54895" y="1730501"/>
                  <a:pt x="67432" y="1581174"/>
                  <a:pt x="119351" y="1437432"/>
                </a:cubicBezTo>
                <a:cubicBezTo>
                  <a:pt x="214168" y="1187169"/>
                  <a:pt x="378502" y="997066"/>
                  <a:pt x="610851" y="873325"/>
                </a:cubicBezTo>
                <a:cubicBezTo>
                  <a:pt x="1024587" y="646353"/>
                  <a:pt x="1446449" y="429227"/>
                  <a:pt x="1864248" y="207178"/>
                </a:cubicBezTo>
                <a:cubicBezTo>
                  <a:pt x="1916713" y="180465"/>
                  <a:pt x="1971961" y="153112"/>
                  <a:pt x="2027209" y="125759"/>
                </a:cubicBezTo>
                <a:cubicBezTo>
                  <a:pt x="2155461" y="84541"/>
                  <a:pt x="2287135" y="45465"/>
                  <a:pt x="2415387" y="4248"/>
                </a:cubicBezTo>
                <a:cubicBezTo>
                  <a:pt x="2469172" y="-802"/>
                  <a:pt x="2522003" y="-1240"/>
                  <a:pt x="2574022" y="2354"/>
                </a:cubicBez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036247" y="1049533"/>
            <a:ext cx="2119506" cy="2646045"/>
          </a:xfrm>
          <a:prstGeom prst="rect">
            <a:avLst/>
          </a:prstGeom>
          <a:noFill/>
          <a:effectLst>
            <a:outerShdw dist="635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06</a:t>
            </a:r>
            <a:endParaRPr kumimoji="0" lang="zh-CN" altLang="en-US" sz="1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4811" y="3677801"/>
            <a:ext cx="4302378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模型演示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5655" y="4416870"/>
            <a:ext cx="3920690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Regular"/>
                <a:ea typeface="Source Han Sans Regular"/>
                <a:cs typeface="+mn-cs"/>
              </a:rPr>
              <a:t>Add your title here Add your title here Add your title here Add your title here Add your title here Add your title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Regular"/>
              <a:ea typeface="Source Han Sans Regular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文本框 69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系统模型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演示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1082675" y="1630680"/>
            <a:ext cx="8420100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一个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Web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应用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demo </a:t>
            </a:r>
            <a:endParaRPr lang="en-US" altLang="zh-CN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以用户的身份登录，包含了所有需求，</a:t>
            </a:r>
            <a:r>
              <a:rPr lang="en-US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hlinkClick r:id="rId2"/>
              </a:rPr>
              <a:t>http://8.140.225.6:8080/</a:t>
            </a:r>
            <a:endParaRPr lang="en-US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 descr="屏幕截图 2025-04-17 1447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895" y="2469515"/>
            <a:ext cx="7102475" cy="3737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 isContent="1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矩形 71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1082675" y="1630680"/>
            <a:ext cx="5991225" cy="179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行业咨询分析系统演示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01625" y="271780"/>
            <a:ext cx="11588750" cy="6314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6" t="1911" r="26304" b="2288"/>
          <a:stretch>
            <a:fillRect/>
          </a:stretch>
        </p:blipFill>
        <p:spPr>
          <a:xfrm>
            <a:off x="3645005" y="779391"/>
            <a:ext cx="4917191" cy="5278439"/>
          </a:xfrm>
          <a:custGeom>
            <a:avLst/>
            <a:gdLst>
              <a:gd name="connsiteX0" fmla="*/ 2574022 w 4917191"/>
              <a:gd name="connsiteY0" fmla="*/ 2354 h 5278439"/>
              <a:gd name="connsiteX1" fmla="*/ 3024052 w 4917191"/>
              <a:gd name="connsiteY1" fmla="*/ 127833 h 5278439"/>
              <a:gd name="connsiteX2" fmla="*/ 3040303 w 4917191"/>
              <a:gd name="connsiteY2" fmla="*/ 147526 h 5278439"/>
              <a:gd name="connsiteX3" fmla="*/ 3396945 w 4917191"/>
              <a:gd name="connsiteY3" fmla="*/ 373018 h 5278439"/>
              <a:gd name="connsiteX4" fmla="*/ 4087769 w 4917191"/>
              <a:gd name="connsiteY4" fmla="*/ 802808 h 5278439"/>
              <a:gd name="connsiteX5" fmla="*/ 4371245 w 4917191"/>
              <a:gd name="connsiteY5" fmla="*/ 977766 h 5278439"/>
              <a:gd name="connsiteX6" fmla="*/ 4469235 w 4917191"/>
              <a:gd name="connsiteY6" fmla="*/ 1034305 h 5278439"/>
              <a:gd name="connsiteX7" fmla="*/ 4769925 w 4917191"/>
              <a:gd name="connsiteY7" fmla="*/ 1360534 h 5278439"/>
              <a:gd name="connsiteX8" fmla="*/ 4793216 w 4917191"/>
              <a:gd name="connsiteY8" fmla="*/ 1410824 h 5278439"/>
              <a:gd name="connsiteX9" fmla="*/ 4876270 w 4917191"/>
              <a:gd name="connsiteY9" fmla="*/ 1669962 h 5278439"/>
              <a:gd name="connsiteX10" fmla="*/ 4917191 w 4917191"/>
              <a:gd name="connsiteY10" fmla="*/ 1886071 h 5278439"/>
              <a:gd name="connsiteX11" fmla="*/ 4904434 w 4917191"/>
              <a:gd name="connsiteY11" fmla="*/ 2301976 h 5278439"/>
              <a:gd name="connsiteX12" fmla="*/ 4876680 w 4917191"/>
              <a:gd name="connsiteY12" fmla="*/ 2996645 h 5278439"/>
              <a:gd name="connsiteX13" fmla="*/ 4872810 w 4917191"/>
              <a:gd name="connsiteY13" fmla="*/ 3018037 h 5278439"/>
              <a:gd name="connsiteX14" fmla="*/ 4867185 w 4917191"/>
              <a:gd name="connsiteY14" fmla="*/ 3350293 h 5278439"/>
              <a:gd name="connsiteX15" fmla="*/ 4645439 w 4917191"/>
              <a:gd name="connsiteY15" fmla="*/ 4118875 h 5278439"/>
              <a:gd name="connsiteX16" fmla="*/ 4254098 w 4917191"/>
              <a:gd name="connsiteY16" fmla="*/ 4443206 h 5278439"/>
              <a:gd name="connsiteX17" fmla="*/ 3972931 w 4917191"/>
              <a:gd name="connsiteY17" fmla="*/ 4584034 h 5278439"/>
              <a:gd name="connsiteX18" fmla="*/ 3969924 w 4917191"/>
              <a:gd name="connsiteY18" fmla="*/ 4596441 h 5278439"/>
              <a:gd name="connsiteX19" fmla="*/ 3495598 w 4917191"/>
              <a:gd name="connsiteY19" fmla="*/ 4840280 h 5278439"/>
              <a:gd name="connsiteX20" fmla="*/ 2885278 w 4917191"/>
              <a:gd name="connsiteY20" fmla="*/ 5168121 h 5278439"/>
              <a:gd name="connsiteX21" fmla="*/ 2841386 w 4917191"/>
              <a:gd name="connsiteY21" fmla="*/ 5181146 h 5278439"/>
              <a:gd name="connsiteX22" fmla="*/ 2380237 w 4917191"/>
              <a:gd name="connsiteY22" fmla="*/ 5278439 h 5278439"/>
              <a:gd name="connsiteX23" fmla="*/ 2075681 w 4917191"/>
              <a:gd name="connsiteY23" fmla="*/ 5228413 h 5278439"/>
              <a:gd name="connsiteX24" fmla="*/ 1541424 w 4917191"/>
              <a:gd name="connsiteY24" fmla="*/ 4944197 h 5278439"/>
              <a:gd name="connsiteX25" fmla="*/ 1506777 w 4917191"/>
              <a:gd name="connsiteY25" fmla="*/ 4908234 h 5278439"/>
              <a:gd name="connsiteX26" fmla="*/ 842698 w 4917191"/>
              <a:gd name="connsiteY26" fmla="*/ 4492794 h 5278439"/>
              <a:gd name="connsiteX27" fmla="*/ 795191 w 4917191"/>
              <a:gd name="connsiteY27" fmla="*/ 4477362 h 5278439"/>
              <a:gd name="connsiteX28" fmla="*/ 393633 w 4917191"/>
              <a:gd name="connsiteY28" fmla="*/ 4209483 h 5278439"/>
              <a:gd name="connsiteX29" fmla="*/ 137667 w 4917191"/>
              <a:gd name="connsiteY29" fmla="*/ 3899326 h 5278439"/>
              <a:gd name="connsiteX30" fmla="*/ 0 w 4917191"/>
              <a:gd name="connsiteY30" fmla="*/ 3415513 h 5278439"/>
              <a:gd name="connsiteX31" fmla="*/ 9749 w 4917191"/>
              <a:gd name="connsiteY31" fmla="*/ 3012015 h 5278439"/>
              <a:gd name="connsiteX32" fmla="*/ 49204 w 4917191"/>
              <a:gd name="connsiteY32" fmla="*/ 1884112 h 5278439"/>
              <a:gd name="connsiteX33" fmla="*/ 119351 w 4917191"/>
              <a:gd name="connsiteY33" fmla="*/ 1437432 h 5278439"/>
              <a:gd name="connsiteX34" fmla="*/ 610851 w 4917191"/>
              <a:gd name="connsiteY34" fmla="*/ 873325 h 5278439"/>
              <a:gd name="connsiteX35" fmla="*/ 1864248 w 4917191"/>
              <a:gd name="connsiteY35" fmla="*/ 207178 h 5278439"/>
              <a:gd name="connsiteX36" fmla="*/ 2027209 w 4917191"/>
              <a:gd name="connsiteY36" fmla="*/ 125759 h 5278439"/>
              <a:gd name="connsiteX37" fmla="*/ 2415387 w 4917191"/>
              <a:gd name="connsiteY37" fmla="*/ 4248 h 5278439"/>
              <a:gd name="connsiteX38" fmla="*/ 2574022 w 4917191"/>
              <a:gd name="connsiteY38" fmla="*/ 2354 h 527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917191" h="5278439">
                <a:moveTo>
                  <a:pt x="2574022" y="2354"/>
                </a:moveTo>
                <a:cubicBezTo>
                  <a:pt x="2730077" y="13135"/>
                  <a:pt x="2878819" y="60196"/>
                  <a:pt x="3024052" y="127833"/>
                </a:cubicBezTo>
                <a:cubicBezTo>
                  <a:pt x="3028754" y="135538"/>
                  <a:pt x="3033457" y="143243"/>
                  <a:pt x="3040303" y="147526"/>
                </a:cubicBezTo>
                <a:cubicBezTo>
                  <a:pt x="3160112" y="222476"/>
                  <a:pt x="3277136" y="298067"/>
                  <a:pt x="3396945" y="373018"/>
                </a:cubicBezTo>
                <a:cubicBezTo>
                  <a:pt x="3626292" y="516494"/>
                  <a:pt x="3855638" y="659972"/>
                  <a:pt x="4087769" y="802808"/>
                </a:cubicBezTo>
                <a:cubicBezTo>
                  <a:pt x="4180192" y="860627"/>
                  <a:pt x="4276039" y="920588"/>
                  <a:pt x="4371245" y="977766"/>
                </a:cubicBezTo>
                <a:cubicBezTo>
                  <a:pt x="4404836" y="996399"/>
                  <a:pt x="4435644" y="1015672"/>
                  <a:pt x="4469235" y="1034305"/>
                </a:cubicBezTo>
                <a:cubicBezTo>
                  <a:pt x="4584533" y="1127866"/>
                  <a:pt x="4695544" y="1228271"/>
                  <a:pt x="4769925" y="1360534"/>
                </a:cubicBezTo>
                <a:cubicBezTo>
                  <a:pt x="4779331" y="1375943"/>
                  <a:pt x="4786593" y="1394775"/>
                  <a:pt x="4793216" y="1410824"/>
                </a:cubicBezTo>
                <a:cubicBezTo>
                  <a:pt x="4822041" y="1497917"/>
                  <a:pt x="4853010" y="1581588"/>
                  <a:pt x="4876270" y="1669962"/>
                </a:cubicBezTo>
                <a:cubicBezTo>
                  <a:pt x="4895050" y="1738863"/>
                  <a:pt x="4903337" y="1813108"/>
                  <a:pt x="4917191" y="1886071"/>
                </a:cubicBezTo>
                <a:cubicBezTo>
                  <a:pt x="4911083" y="2025133"/>
                  <a:pt x="4907759" y="2163555"/>
                  <a:pt x="4904434" y="2301976"/>
                </a:cubicBezTo>
                <a:cubicBezTo>
                  <a:pt x="4895897" y="2532392"/>
                  <a:pt x="4884577" y="2763448"/>
                  <a:pt x="4876680" y="2996645"/>
                </a:cubicBezTo>
                <a:cubicBezTo>
                  <a:pt x="4875176" y="3002848"/>
                  <a:pt x="4874313" y="3011834"/>
                  <a:pt x="4872810" y="3018037"/>
                </a:cubicBezTo>
                <a:cubicBezTo>
                  <a:pt x="4868653" y="3127362"/>
                  <a:pt x="4867919" y="3238827"/>
                  <a:pt x="4867185" y="3350293"/>
                </a:cubicBezTo>
                <a:cubicBezTo>
                  <a:pt x="4872309" y="3627357"/>
                  <a:pt x="4815370" y="3889409"/>
                  <a:pt x="4645439" y="4118875"/>
                </a:cubicBezTo>
                <a:cubicBezTo>
                  <a:pt x="4539583" y="4257451"/>
                  <a:pt x="4405286" y="4361565"/>
                  <a:pt x="4254098" y="4443206"/>
                </a:cubicBezTo>
                <a:cubicBezTo>
                  <a:pt x="4159022" y="4488507"/>
                  <a:pt x="4067368" y="4535951"/>
                  <a:pt x="3972931" y="4584034"/>
                </a:cubicBezTo>
                <a:cubicBezTo>
                  <a:pt x="3970148" y="4584674"/>
                  <a:pt x="3969285" y="4593659"/>
                  <a:pt x="3969924" y="4596441"/>
                </a:cubicBezTo>
                <a:cubicBezTo>
                  <a:pt x="3809747" y="4677220"/>
                  <a:pt x="3652352" y="4757359"/>
                  <a:pt x="3495598" y="4840280"/>
                </a:cubicBezTo>
                <a:cubicBezTo>
                  <a:pt x="3291944" y="4948633"/>
                  <a:pt x="3088291" y="5056986"/>
                  <a:pt x="2885278" y="5168121"/>
                </a:cubicBezTo>
                <a:cubicBezTo>
                  <a:pt x="2871362" y="5171322"/>
                  <a:pt x="2854023" y="5172382"/>
                  <a:pt x="2841386" y="5181146"/>
                </a:cubicBezTo>
                <a:cubicBezTo>
                  <a:pt x="2695348" y="5246957"/>
                  <a:pt x="2540992" y="5276607"/>
                  <a:pt x="2380237" y="5278439"/>
                </a:cubicBezTo>
                <a:cubicBezTo>
                  <a:pt x="2277289" y="5264045"/>
                  <a:pt x="2172838" y="5255854"/>
                  <a:pt x="2075681" y="5228413"/>
                </a:cubicBezTo>
                <a:cubicBezTo>
                  <a:pt x="1875799" y="5174811"/>
                  <a:pt x="1714722" y="5047847"/>
                  <a:pt x="1541424" y="4944197"/>
                </a:cubicBezTo>
                <a:cubicBezTo>
                  <a:pt x="1529875" y="4932209"/>
                  <a:pt x="1520469" y="4916800"/>
                  <a:pt x="1506777" y="4908234"/>
                </a:cubicBezTo>
                <a:cubicBezTo>
                  <a:pt x="1287060" y="4768400"/>
                  <a:pt x="1064559" y="4629206"/>
                  <a:pt x="842698" y="4492794"/>
                </a:cubicBezTo>
                <a:cubicBezTo>
                  <a:pt x="829006" y="4484228"/>
                  <a:pt x="811027" y="4482506"/>
                  <a:pt x="795191" y="4477362"/>
                </a:cubicBezTo>
                <a:cubicBezTo>
                  <a:pt x="660411" y="4388282"/>
                  <a:pt x="524127" y="4305406"/>
                  <a:pt x="393633" y="4209483"/>
                </a:cubicBezTo>
                <a:cubicBezTo>
                  <a:pt x="284318" y="4129189"/>
                  <a:pt x="198356" y="4023022"/>
                  <a:pt x="137667" y="3899326"/>
                </a:cubicBezTo>
                <a:cubicBezTo>
                  <a:pt x="50456" y="3749513"/>
                  <a:pt x="15486" y="3584754"/>
                  <a:pt x="0" y="3415513"/>
                </a:cubicBezTo>
                <a:cubicBezTo>
                  <a:pt x="4604" y="3282655"/>
                  <a:pt x="5785" y="3147655"/>
                  <a:pt x="9749" y="3012015"/>
                </a:cubicBezTo>
                <a:cubicBezTo>
                  <a:pt x="23113" y="2636975"/>
                  <a:pt x="36478" y="2261934"/>
                  <a:pt x="49204" y="1884112"/>
                </a:cubicBezTo>
                <a:cubicBezTo>
                  <a:pt x="54895" y="1730501"/>
                  <a:pt x="67432" y="1581174"/>
                  <a:pt x="119351" y="1437432"/>
                </a:cubicBezTo>
                <a:cubicBezTo>
                  <a:pt x="214168" y="1187169"/>
                  <a:pt x="378502" y="997066"/>
                  <a:pt x="610851" y="873325"/>
                </a:cubicBezTo>
                <a:cubicBezTo>
                  <a:pt x="1024587" y="646353"/>
                  <a:pt x="1446449" y="429227"/>
                  <a:pt x="1864248" y="207178"/>
                </a:cubicBezTo>
                <a:cubicBezTo>
                  <a:pt x="1916713" y="180465"/>
                  <a:pt x="1971961" y="153112"/>
                  <a:pt x="2027209" y="125759"/>
                </a:cubicBezTo>
                <a:cubicBezTo>
                  <a:pt x="2155461" y="84541"/>
                  <a:pt x="2287135" y="45465"/>
                  <a:pt x="2415387" y="4248"/>
                </a:cubicBezTo>
                <a:cubicBezTo>
                  <a:pt x="2469172" y="-802"/>
                  <a:pt x="2522003" y="-1240"/>
                  <a:pt x="2574022" y="2354"/>
                </a:cubicBez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036247" y="1049533"/>
            <a:ext cx="2119506" cy="2646045"/>
          </a:xfrm>
          <a:prstGeom prst="rect">
            <a:avLst/>
          </a:prstGeom>
          <a:noFill/>
          <a:effectLst>
            <a:outerShdw dist="635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07</a:t>
            </a:r>
            <a:endParaRPr kumimoji="0" lang="zh-CN" altLang="en-US" sz="1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4811" y="3677801"/>
            <a:ext cx="4302378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分工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5655" y="4416870"/>
            <a:ext cx="3920690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Regular"/>
                <a:ea typeface="Source Han Sans Regular"/>
                <a:cs typeface="+mn-cs"/>
              </a:rPr>
              <a:t>Add your title here Add your title here Add your title here Add your title here Add your title here Add your title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Regular"/>
              <a:ea typeface="Source Han Sans Regular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文本框 69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分工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 flipH="1">
            <a:off x="5630545" y="1607185"/>
            <a:ext cx="5343525" cy="46355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，面谈，整理甲方需求：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毕丽雅，谢宝玛</a:t>
            </a:r>
            <a:endParaRPr lang="en-US" altLang="zh-CN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，分析项目前景和范围：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时佳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，涉众分析和硬数据采样：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皮静雨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，结构化分析，面向对象分析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用例图：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高曼，毕丽雅，皮静雨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类图：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徐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薰语，时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佳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交互图：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高曼</a:t>
            </a:r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状态图：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高曼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，需求文档，技术博客：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高曼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6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，用户界面设计：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高曼，谢宝玛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7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rPr>
              <a:t>报告：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徐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薰语（第一次），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谢宝玛（第二</a:t>
            </a:r>
            <a:r>
              <a:rPr lang="zh-CN" altLang="en-US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次）</a:t>
            </a:r>
            <a:endParaRPr lang="zh-CN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457200"/>
            <a:endParaRPr lang="en-US" altLang="zh-CN" b="1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en-US" dirty="0">
              <a:solidFill>
                <a:srgbClr val="27729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6" t="1911" r="26304" b="2288"/>
          <a:stretch>
            <a:fillRect/>
          </a:stretch>
        </p:blipFill>
        <p:spPr>
          <a:xfrm>
            <a:off x="660400" y="1388745"/>
            <a:ext cx="4519930" cy="4852670"/>
          </a:xfrm>
          <a:custGeom>
            <a:avLst/>
            <a:gdLst>
              <a:gd name="connsiteX0" fmla="*/ 2574022 w 4917191"/>
              <a:gd name="connsiteY0" fmla="*/ 2354 h 5278439"/>
              <a:gd name="connsiteX1" fmla="*/ 3024052 w 4917191"/>
              <a:gd name="connsiteY1" fmla="*/ 127833 h 5278439"/>
              <a:gd name="connsiteX2" fmla="*/ 3040303 w 4917191"/>
              <a:gd name="connsiteY2" fmla="*/ 147526 h 5278439"/>
              <a:gd name="connsiteX3" fmla="*/ 3396945 w 4917191"/>
              <a:gd name="connsiteY3" fmla="*/ 373018 h 5278439"/>
              <a:gd name="connsiteX4" fmla="*/ 4087769 w 4917191"/>
              <a:gd name="connsiteY4" fmla="*/ 802808 h 5278439"/>
              <a:gd name="connsiteX5" fmla="*/ 4371245 w 4917191"/>
              <a:gd name="connsiteY5" fmla="*/ 977766 h 5278439"/>
              <a:gd name="connsiteX6" fmla="*/ 4469235 w 4917191"/>
              <a:gd name="connsiteY6" fmla="*/ 1034305 h 5278439"/>
              <a:gd name="connsiteX7" fmla="*/ 4769925 w 4917191"/>
              <a:gd name="connsiteY7" fmla="*/ 1360534 h 5278439"/>
              <a:gd name="connsiteX8" fmla="*/ 4793216 w 4917191"/>
              <a:gd name="connsiteY8" fmla="*/ 1410824 h 5278439"/>
              <a:gd name="connsiteX9" fmla="*/ 4876270 w 4917191"/>
              <a:gd name="connsiteY9" fmla="*/ 1669962 h 5278439"/>
              <a:gd name="connsiteX10" fmla="*/ 4917191 w 4917191"/>
              <a:gd name="connsiteY10" fmla="*/ 1886071 h 5278439"/>
              <a:gd name="connsiteX11" fmla="*/ 4904434 w 4917191"/>
              <a:gd name="connsiteY11" fmla="*/ 2301976 h 5278439"/>
              <a:gd name="connsiteX12" fmla="*/ 4876680 w 4917191"/>
              <a:gd name="connsiteY12" fmla="*/ 2996645 h 5278439"/>
              <a:gd name="connsiteX13" fmla="*/ 4872810 w 4917191"/>
              <a:gd name="connsiteY13" fmla="*/ 3018037 h 5278439"/>
              <a:gd name="connsiteX14" fmla="*/ 4867185 w 4917191"/>
              <a:gd name="connsiteY14" fmla="*/ 3350293 h 5278439"/>
              <a:gd name="connsiteX15" fmla="*/ 4645439 w 4917191"/>
              <a:gd name="connsiteY15" fmla="*/ 4118875 h 5278439"/>
              <a:gd name="connsiteX16" fmla="*/ 4254098 w 4917191"/>
              <a:gd name="connsiteY16" fmla="*/ 4443206 h 5278439"/>
              <a:gd name="connsiteX17" fmla="*/ 3972931 w 4917191"/>
              <a:gd name="connsiteY17" fmla="*/ 4584034 h 5278439"/>
              <a:gd name="connsiteX18" fmla="*/ 3969924 w 4917191"/>
              <a:gd name="connsiteY18" fmla="*/ 4596441 h 5278439"/>
              <a:gd name="connsiteX19" fmla="*/ 3495598 w 4917191"/>
              <a:gd name="connsiteY19" fmla="*/ 4840280 h 5278439"/>
              <a:gd name="connsiteX20" fmla="*/ 2885278 w 4917191"/>
              <a:gd name="connsiteY20" fmla="*/ 5168121 h 5278439"/>
              <a:gd name="connsiteX21" fmla="*/ 2841386 w 4917191"/>
              <a:gd name="connsiteY21" fmla="*/ 5181146 h 5278439"/>
              <a:gd name="connsiteX22" fmla="*/ 2380237 w 4917191"/>
              <a:gd name="connsiteY22" fmla="*/ 5278439 h 5278439"/>
              <a:gd name="connsiteX23" fmla="*/ 2075681 w 4917191"/>
              <a:gd name="connsiteY23" fmla="*/ 5228413 h 5278439"/>
              <a:gd name="connsiteX24" fmla="*/ 1541424 w 4917191"/>
              <a:gd name="connsiteY24" fmla="*/ 4944197 h 5278439"/>
              <a:gd name="connsiteX25" fmla="*/ 1506777 w 4917191"/>
              <a:gd name="connsiteY25" fmla="*/ 4908234 h 5278439"/>
              <a:gd name="connsiteX26" fmla="*/ 842698 w 4917191"/>
              <a:gd name="connsiteY26" fmla="*/ 4492794 h 5278439"/>
              <a:gd name="connsiteX27" fmla="*/ 795191 w 4917191"/>
              <a:gd name="connsiteY27" fmla="*/ 4477362 h 5278439"/>
              <a:gd name="connsiteX28" fmla="*/ 393633 w 4917191"/>
              <a:gd name="connsiteY28" fmla="*/ 4209483 h 5278439"/>
              <a:gd name="connsiteX29" fmla="*/ 137667 w 4917191"/>
              <a:gd name="connsiteY29" fmla="*/ 3899326 h 5278439"/>
              <a:gd name="connsiteX30" fmla="*/ 0 w 4917191"/>
              <a:gd name="connsiteY30" fmla="*/ 3415513 h 5278439"/>
              <a:gd name="connsiteX31" fmla="*/ 9749 w 4917191"/>
              <a:gd name="connsiteY31" fmla="*/ 3012015 h 5278439"/>
              <a:gd name="connsiteX32" fmla="*/ 49204 w 4917191"/>
              <a:gd name="connsiteY32" fmla="*/ 1884112 h 5278439"/>
              <a:gd name="connsiteX33" fmla="*/ 119351 w 4917191"/>
              <a:gd name="connsiteY33" fmla="*/ 1437432 h 5278439"/>
              <a:gd name="connsiteX34" fmla="*/ 610851 w 4917191"/>
              <a:gd name="connsiteY34" fmla="*/ 873325 h 5278439"/>
              <a:gd name="connsiteX35" fmla="*/ 1864248 w 4917191"/>
              <a:gd name="connsiteY35" fmla="*/ 207178 h 5278439"/>
              <a:gd name="connsiteX36" fmla="*/ 2027209 w 4917191"/>
              <a:gd name="connsiteY36" fmla="*/ 125759 h 5278439"/>
              <a:gd name="connsiteX37" fmla="*/ 2415387 w 4917191"/>
              <a:gd name="connsiteY37" fmla="*/ 4248 h 5278439"/>
              <a:gd name="connsiteX38" fmla="*/ 2574022 w 4917191"/>
              <a:gd name="connsiteY38" fmla="*/ 2354 h 527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917191" h="5278439">
                <a:moveTo>
                  <a:pt x="2574022" y="2354"/>
                </a:moveTo>
                <a:cubicBezTo>
                  <a:pt x="2730077" y="13135"/>
                  <a:pt x="2878819" y="60196"/>
                  <a:pt x="3024052" y="127833"/>
                </a:cubicBezTo>
                <a:cubicBezTo>
                  <a:pt x="3028754" y="135538"/>
                  <a:pt x="3033457" y="143243"/>
                  <a:pt x="3040303" y="147526"/>
                </a:cubicBezTo>
                <a:cubicBezTo>
                  <a:pt x="3160112" y="222476"/>
                  <a:pt x="3277136" y="298067"/>
                  <a:pt x="3396945" y="373018"/>
                </a:cubicBezTo>
                <a:cubicBezTo>
                  <a:pt x="3626292" y="516494"/>
                  <a:pt x="3855638" y="659972"/>
                  <a:pt x="4087769" y="802808"/>
                </a:cubicBezTo>
                <a:cubicBezTo>
                  <a:pt x="4180192" y="860627"/>
                  <a:pt x="4276039" y="920588"/>
                  <a:pt x="4371245" y="977766"/>
                </a:cubicBezTo>
                <a:cubicBezTo>
                  <a:pt x="4404836" y="996399"/>
                  <a:pt x="4435644" y="1015672"/>
                  <a:pt x="4469235" y="1034305"/>
                </a:cubicBezTo>
                <a:cubicBezTo>
                  <a:pt x="4584533" y="1127866"/>
                  <a:pt x="4695544" y="1228271"/>
                  <a:pt x="4769925" y="1360534"/>
                </a:cubicBezTo>
                <a:cubicBezTo>
                  <a:pt x="4779331" y="1375943"/>
                  <a:pt x="4786593" y="1394775"/>
                  <a:pt x="4793216" y="1410824"/>
                </a:cubicBezTo>
                <a:cubicBezTo>
                  <a:pt x="4822041" y="1497917"/>
                  <a:pt x="4853010" y="1581588"/>
                  <a:pt x="4876270" y="1669962"/>
                </a:cubicBezTo>
                <a:cubicBezTo>
                  <a:pt x="4895050" y="1738863"/>
                  <a:pt x="4903337" y="1813108"/>
                  <a:pt x="4917191" y="1886071"/>
                </a:cubicBezTo>
                <a:cubicBezTo>
                  <a:pt x="4911083" y="2025133"/>
                  <a:pt x="4907759" y="2163555"/>
                  <a:pt x="4904434" y="2301976"/>
                </a:cubicBezTo>
                <a:cubicBezTo>
                  <a:pt x="4895897" y="2532392"/>
                  <a:pt x="4884577" y="2763448"/>
                  <a:pt x="4876680" y="2996645"/>
                </a:cubicBezTo>
                <a:cubicBezTo>
                  <a:pt x="4875176" y="3002848"/>
                  <a:pt x="4874313" y="3011834"/>
                  <a:pt x="4872810" y="3018037"/>
                </a:cubicBezTo>
                <a:cubicBezTo>
                  <a:pt x="4868653" y="3127362"/>
                  <a:pt x="4867919" y="3238827"/>
                  <a:pt x="4867185" y="3350293"/>
                </a:cubicBezTo>
                <a:cubicBezTo>
                  <a:pt x="4872309" y="3627357"/>
                  <a:pt x="4815370" y="3889409"/>
                  <a:pt x="4645439" y="4118875"/>
                </a:cubicBezTo>
                <a:cubicBezTo>
                  <a:pt x="4539583" y="4257451"/>
                  <a:pt x="4405286" y="4361565"/>
                  <a:pt x="4254098" y="4443206"/>
                </a:cubicBezTo>
                <a:cubicBezTo>
                  <a:pt x="4159022" y="4488507"/>
                  <a:pt x="4067368" y="4535951"/>
                  <a:pt x="3972931" y="4584034"/>
                </a:cubicBezTo>
                <a:cubicBezTo>
                  <a:pt x="3970148" y="4584674"/>
                  <a:pt x="3969285" y="4593659"/>
                  <a:pt x="3969924" y="4596441"/>
                </a:cubicBezTo>
                <a:cubicBezTo>
                  <a:pt x="3809747" y="4677220"/>
                  <a:pt x="3652352" y="4757359"/>
                  <a:pt x="3495598" y="4840280"/>
                </a:cubicBezTo>
                <a:cubicBezTo>
                  <a:pt x="3291944" y="4948633"/>
                  <a:pt x="3088291" y="5056986"/>
                  <a:pt x="2885278" y="5168121"/>
                </a:cubicBezTo>
                <a:cubicBezTo>
                  <a:pt x="2871362" y="5171322"/>
                  <a:pt x="2854023" y="5172382"/>
                  <a:pt x="2841386" y="5181146"/>
                </a:cubicBezTo>
                <a:cubicBezTo>
                  <a:pt x="2695348" y="5246957"/>
                  <a:pt x="2540992" y="5276607"/>
                  <a:pt x="2380237" y="5278439"/>
                </a:cubicBezTo>
                <a:cubicBezTo>
                  <a:pt x="2277289" y="5264045"/>
                  <a:pt x="2172838" y="5255854"/>
                  <a:pt x="2075681" y="5228413"/>
                </a:cubicBezTo>
                <a:cubicBezTo>
                  <a:pt x="1875799" y="5174811"/>
                  <a:pt x="1714722" y="5047847"/>
                  <a:pt x="1541424" y="4944197"/>
                </a:cubicBezTo>
                <a:cubicBezTo>
                  <a:pt x="1529875" y="4932209"/>
                  <a:pt x="1520469" y="4916800"/>
                  <a:pt x="1506777" y="4908234"/>
                </a:cubicBezTo>
                <a:cubicBezTo>
                  <a:pt x="1287060" y="4768400"/>
                  <a:pt x="1064559" y="4629206"/>
                  <a:pt x="842698" y="4492794"/>
                </a:cubicBezTo>
                <a:cubicBezTo>
                  <a:pt x="829006" y="4484228"/>
                  <a:pt x="811027" y="4482506"/>
                  <a:pt x="795191" y="4477362"/>
                </a:cubicBezTo>
                <a:cubicBezTo>
                  <a:pt x="660411" y="4388282"/>
                  <a:pt x="524127" y="4305406"/>
                  <a:pt x="393633" y="4209483"/>
                </a:cubicBezTo>
                <a:cubicBezTo>
                  <a:pt x="284318" y="4129189"/>
                  <a:pt x="198356" y="4023022"/>
                  <a:pt x="137667" y="3899326"/>
                </a:cubicBezTo>
                <a:cubicBezTo>
                  <a:pt x="50456" y="3749513"/>
                  <a:pt x="15486" y="3584754"/>
                  <a:pt x="0" y="3415513"/>
                </a:cubicBezTo>
                <a:cubicBezTo>
                  <a:pt x="4604" y="3282655"/>
                  <a:pt x="5785" y="3147655"/>
                  <a:pt x="9749" y="3012015"/>
                </a:cubicBezTo>
                <a:cubicBezTo>
                  <a:pt x="23113" y="2636975"/>
                  <a:pt x="36478" y="2261934"/>
                  <a:pt x="49204" y="1884112"/>
                </a:cubicBezTo>
                <a:cubicBezTo>
                  <a:pt x="54895" y="1730501"/>
                  <a:pt x="67432" y="1581174"/>
                  <a:pt x="119351" y="1437432"/>
                </a:cubicBezTo>
                <a:cubicBezTo>
                  <a:pt x="214168" y="1187169"/>
                  <a:pt x="378502" y="997066"/>
                  <a:pt x="610851" y="873325"/>
                </a:cubicBezTo>
                <a:cubicBezTo>
                  <a:pt x="1024587" y="646353"/>
                  <a:pt x="1446449" y="429227"/>
                  <a:pt x="1864248" y="207178"/>
                </a:cubicBezTo>
                <a:cubicBezTo>
                  <a:pt x="1916713" y="180465"/>
                  <a:pt x="1971961" y="153112"/>
                  <a:pt x="2027209" y="125759"/>
                </a:cubicBezTo>
                <a:cubicBezTo>
                  <a:pt x="2155461" y="84541"/>
                  <a:pt x="2287135" y="45465"/>
                  <a:pt x="2415387" y="4248"/>
                </a:cubicBezTo>
                <a:cubicBezTo>
                  <a:pt x="2469172" y="-802"/>
                  <a:pt x="2522003" y="-1240"/>
                  <a:pt x="2574022" y="2354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 isContent="1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775520" y="2634838"/>
            <a:ext cx="9793088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谢谢观看！</a:t>
            </a:r>
            <a:endParaRPr kumimoji="0" lang="zh-CN" altLang="en-US" sz="72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827748" y="3884746"/>
            <a:ext cx="453650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北京理工大学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-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计算机学院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-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软件工程专业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997078" y="4509120"/>
            <a:ext cx="4488815" cy="260350"/>
            <a:chOff x="1903949" y="4675202"/>
            <a:chExt cx="4488815" cy="260350"/>
          </a:xfrm>
        </p:grpSpPr>
        <p:sp>
          <p:nvSpPr>
            <p:cNvPr id="24" name="文本框 23"/>
            <p:cNvSpPr txBox="1"/>
            <p:nvPr/>
          </p:nvSpPr>
          <p:spPr>
            <a:xfrm>
              <a:off x="1903949" y="4675202"/>
              <a:ext cx="1980220" cy="2603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600" normalizeH="0" baseline="0" noProof="0" dirty="0">
                  <a:ln>
                    <a:noFill/>
                  </a:ln>
                  <a:solidFill>
                    <a:srgbClr val="27729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第六组</a:t>
              </a:r>
              <a:endParaRPr kumimoji="0" lang="zh-CN" altLang="en-US" sz="11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095969" y="4675202"/>
              <a:ext cx="2296795" cy="2603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600" normalizeH="0" baseline="0" noProof="0" dirty="0">
                  <a:ln>
                    <a:noFill/>
                  </a:ln>
                  <a:solidFill>
                    <a:srgbClr val="27729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指导老师：</a:t>
              </a:r>
              <a:r>
                <a:rPr lang="zh-CN" altLang="en-US" sz="1100" spc="600" noProof="0" dirty="0">
                  <a:ln>
                    <a:noFill/>
                  </a:ln>
                  <a:solidFill>
                    <a:srgbClr val="27729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韩锐</a:t>
              </a:r>
              <a:endParaRPr kumimoji="0" lang="en-US" altLang="zh-CN" sz="1100" b="0" i="0" u="none" strike="noStrike" kern="1200" cap="none" spc="60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382780" y="6151146"/>
            <a:ext cx="247425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时间：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2025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年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4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月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18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日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 isContent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60900" y="510897"/>
            <a:ext cx="28702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系统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目标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810808" y="1966446"/>
            <a:ext cx="5755908" cy="3625777"/>
          </a:xfrm>
          <a:prstGeom prst="rect">
            <a:avLst/>
          </a:prstGeom>
          <a:solidFill>
            <a:srgbClr val="27729E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744201" y="2499515"/>
            <a:ext cx="161663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8744200" y="2917249"/>
            <a:ext cx="233486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011740" y="4493543"/>
            <a:ext cx="19177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6028760" y="4894215"/>
            <a:ext cx="11811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7011740" y="4886595"/>
            <a:ext cx="3538786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8744200" y="3263097"/>
            <a:ext cx="20526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289675" y="2403475"/>
            <a:ext cx="491490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       </a:t>
            </a:r>
            <a:r>
              <a:rPr lang="zh-CN" altLang="en-US" sz="2800"/>
              <a:t>行业资讯分析系统旨在帮助企业或用户从多个信息源（如新闻网站、社交媒体、行业报告）中采集、整理、分析和可视化行业资讯，辅助战略决策。</a:t>
            </a:r>
            <a:endParaRPr lang="zh-CN" altLang="en-US" sz="280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6" t="1911" r="26304" b="2288"/>
          <a:stretch>
            <a:fillRect/>
          </a:stretch>
        </p:blipFill>
        <p:spPr>
          <a:xfrm>
            <a:off x="627485" y="1102606"/>
            <a:ext cx="4917191" cy="5278439"/>
          </a:xfrm>
          <a:custGeom>
            <a:avLst/>
            <a:gdLst>
              <a:gd name="connsiteX0" fmla="*/ 2574022 w 4917191"/>
              <a:gd name="connsiteY0" fmla="*/ 2354 h 5278439"/>
              <a:gd name="connsiteX1" fmla="*/ 3024052 w 4917191"/>
              <a:gd name="connsiteY1" fmla="*/ 127833 h 5278439"/>
              <a:gd name="connsiteX2" fmla="*/ 3040303 w 4917191"/>
              <a:gd name="connsiteY2" fmla="*/ 147526 h 5278439"/>
              <a:gd name="connsiteX3" fmla="*/ 3396945 w 4917191"/>
              <a:gd name="connsiteY3" fmla="*/ 373018 h 5278439"/>
              <a:gd name="connsiteX4" fmla="*/ 4087769 w 4917191"/>
              <a:gd name="connsiteY4" fmla="*/ 802808 h 5278439"/>
              <a:gd name="connsiteX5" fmla="*/ 4371245 w 4917191"/>
              <a:gd name="connsiteY5" fmla="*/ 977766 h 5278439"/>
              <a:gd name="connsiteX6" fmla="*/ 4469235 w 4917191"/>
              <a:gd name="connsiteY6" fmla="*/ 1034305 h 5278439"/>
              <a:gd name="connsiteX7" fmla="*/ 4769925 w 4917191"/>
              <a:gd name="connsiteY7" fmla="*/ 1360534 h 5278439"/>
              <a:gd name="connsiteX8" fmla="*/ 4793216 w 4917191"/>
              <a:gd name="connsiteY8" fmla="*/ 1410824 h 5278439"/>
              <a:gd name="connsiteX9" fmla="*/ 4876270 w 4917191"/>
              <a:gd name="connsiteY9" fmla="*/ 1669962 h 5278439"/>
              <a:gd name="connsiteX10" fmla="*/ 4917191 w 4917191"/>
              <a:gd name="connsiteY10" fmla="*/ 1886071 h 5278439"/>
              <a:gd name="connsiteX11" fmla="*/ 4904434 w 4917191"/>
              <a:gd name="connsiteY11" fmla="*/ 2301976 h 5278439"/>
              <a:gd name="connsiteX12" fmla="*/ 4876680 w 4917191"/>
              <a:gd name="connsiteY12" fmla="*/ 2996645 h 5278439"/>
              <a:gd name="connsiteX13" fmla="*/ 4872810 w 4917191"/>
              <a:gd name="connsiteY13" fmla="*/ 3018037 h 5278439"/>
              <a:gd name="connsiteX14" fmla="*/ 4867185 w 4917191"/>
              <a:gd name="connsiteY14" fmla="*/ 3350293 h 5278439"/>
              <a:gd name="connsiteX15" fmla="*/ 4645439 w 4917191"/>
              <a:gd name="connsiteY15" fmla="*/ 4118875 h 5278439"/>
              <a:gd name="connsiteX16" fmla="*/ 4254098 w 4917191"/>
              <a:gd name="connsiteY16" fmla="*/ 4443206 h 5278439"/>
              <a:gd name="connsiteX17" fmla="*/ 3972931 w 4917191"/>
              <a:gd name="connsiteY17" fmla="*/ 4584034 h 5278439"/>
              <a:gd name="connsiteX18" fmla="*/ 3969924 w 4917191"/>
              <a:gd name="connsiteY18" fmla="*/ 4596441 h 5278439"/>
              <a:gd name="connsiteX19" fmla="*/ 3495598 w 4917191"/>
              <a:gd name="connsiteY19" fmla="*/ 4840280 h 5278439"/>
              <a:gd name="connsiteX20" fmla="*/ 2885278 w 4917191"/>
              <a:gd name="connsiteY20" fmla="*/ 5168121 h 5278439"/>
              <a:gd name="connsiteX21" fmla="*/ 2841386 w 4917191"/>
              <a:gd name="connsiteY21" fmla="*/ 5181146 h 5278439"/>
              <a:gd name="connsiteX22" fmla="*/ 2380237 w 4917191"/>
              <a:gd name="connsiteY22" fmla="*/ 5278439 h 5278439"/>
              <a:gd name="connsiteX23" fmla="*/ 2075681 w 4917191"/>
              <a:gd name="connsiteY23" fmla="*/ 5228413 h 5278439"/>
              <a:gd name="connsiteX24" fmla="*/ 1541424 w 4917191"/>
              <a:gd name="connsiteY24" fmla="*/ 4944197 h 5278439"/>
              <a:gd name="connsiteX25" fmla="*/ 1506777 w 4917191"/>
              <a:gd name="connsiteY25" fmla="*/ 4908234 h 5278439"/>
              <a:gd name="connsiteX26" fmla="*/ 842698 w 4917191"/>
              <a:gd name="connsiteY26" fmla="*/ 4492794 h 5278439"/>
              <a:gd name="connsiteX27" fmla="*/ 795191 w 4917191"/>
              <a:gd name="connsiteY27" fmla="*/ 4477362 h 5278439"/>
              <a:gd name="connsiteX28" fmla="*/ 393633 w 4917191"/>
              <a:gd name="connsiteY28" fmla="*/ 4209483 h 5278439"/>
              <a:gd name="connsiteX29" fmla="*/ 137667 w 4917191"/>
              <a:gd name="connsiteY29" fmla="*/ 3899326 h 5278439"/>
              <a:gd name="connsiteX30" fmla="*/ 0 w 4917191"/>
              <a:gd name="connsiteY30" fmla="*/ 3415513 h 5278439"/>
              <a:gd name="connsiteX31" fmla="*/ 9749 w 4917191"/>
              <a:gd name="connsiteY31" fmla="*/ 3012015 h 5278439"/>
              <a:gd name="connsiteX32" fmla="*/ 49204 w 4917191"/>
              <a:gd name="connsiteY32" fmla="*/ 1884112 h 5278439"/>
              <a:gd name="connsiteX33" fmla="*/ 119351 w 4917191"/>
              <a:gd name="connsiteY33" fmla="*/ 1437432 h 5278439"/>
              <a:gd name="connsiteX34" fmla="*/ 610851 w 4917191"/>
              <a:gd name="connsiteY34" fmla="*/ 873325 h 5278439"/>
              <a:gd name="connsiteX35" fmla="*/ 1864248 w 4917191"/>
              <a:gd name="connsiteY35" fmla="*/ 207178 h 5278439"/>
              <a:gd name="connsiteX36" fmla="*/ 2027209 w 4917191"/>
              <a:gd name="connsiteY36" fmla="*/ 125759 h 5278439"/>
              <a:gd name="connsiteX37" fmla="*/ 2415387 w 4917191"/>
              <a:gd name="connsiteY37" fmla="*/ 4248 h 5278439"/>
              <a:gd name="connsiteX38" fmla="*/ 2574022 w 4917191"/>
              <a:gd name="connsiteY38" fmla="*/ 2354 h 527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917191" h="5278439">
                <a:moveTo>
                  <a:pt x="2574022" y="2354"/>
                </a:moveTo>
                <a:cubicBezTo>
                  <a:pt x="2730077" y="13135"/>
                  <a:pt x="2878819" y="60196"/>
                  <a:pt x="3024052" y="127833"/>
                </a:cubicBezTo>
                <a:cubicBezTo>
                  <a:pt x="3028754" y="135538"/>
                  <a:pt x="3033457" y="143243"/>
                  <a:pt x="3040303" y="147526"/>
                </a:cubicBezTo>
                <a:cubicBezTo>
                  <a:pt x="3160112" y="222476"/>
                  <a:pt x="3277136" y="298067"/>
                  <a:pt x="3396945" y="373018"/>
                </a:cubicBezTo>
                <a:cubicBezTo>
                  <a:pt x="3626292" y="516494"/>
                  <a:pt x="3855638" y="659972"/>
                  <a:pt x="4087769" y="802808"/>
                </a:cubicBezTo>
                <a:cubicBezTo>
                  <a:pt x="4180192" y="860627"/>
                  <a:pt x="4276039" y="920588"/>
                  <a:pt x="4371245" y="977766"/>
                </a:cubicBezTo>
                <a:cubicBezTo>
                  <a:pt x="4404836" y="996399"/>
                  <a:pt x="4435644" y="1015672"/>
                  <a:pt x="4469235" y="1034305"/>
                </a:cubicBezTo>
                <a:cubicBezTo>
                  <a:pt x="4584533" y="1127866"/>
                  <a:pt x="4695544" y="1228271"/>
                  <a:pt x="4769925" y="1360534"/>
                </a:cubicBezTo>
                <a:cubicBezTo>
                  <a:pt x="4779331" y="1375943"/>
                  <a:pt x="4786593" y="1394775"/>
                  <a:pt x="4793216" y="1410824"/>
                </a:cubicBezTo>
                <a:cubicBezTo>
                  <a:pt x="4822041" y="1497917"/>
                  <a:pt x="4853010" y="1581588"/>
                  <a:pt x="4876270" y="1669962"/>
                </a:cubicBezTo>
                <a:cubicBezTo>
                  <a:pt x="4895050" y="1738863"/>
                  <a:pt x="4903337" y="1813108"/>
                  <a:pt x="4917191" y="1886071"/>
                </a:cubicBezTo>
                <a:cubicBezTo>
                  <a:pt x="4911083" y="2025133"/>
                  <a:pt x="4907759" y="2163555"/>
                  <a:pt x="4904434" y="2301976"/>
                </a:cubicBezTo>
                <a:cubicBezTo>
                  <a:pt x="4895897" y="2532392"/>
                  <a:pt x="4884577" y="2763448"/>
                  <a:pt x="4876680" y="2996645"/>
                </a:cubicBezTo>
                <a:cubicBezTo>
                  <a:pt x="4875176" y="3002848"/>
                  <a:pt x="4874313" y="3011834"/>
                  <a:pt x="4872810" y="3018037"/>
                </a:cubicBezTo>
                <a:cubicBezTo>
                  <a:pt x="4868653" y="3127362"/>
                  <a:pt x="4867919" y="3238827"/>
                  <a:pt x="4867185" y="3350293"/>
                </a:cubicBezTo>
                <a:cubicBezTo>
                  <a:pt x="4872309" y="3627357"/>
                  <a:pt x="4815370" y="3889409"/>
                  <a:pt x="4645439" y="4118875"/>
                </a:cubicBezTo>
                <a:cubicBezTo>
                  <a:pt x="4539583" y="4257451"/>
                  <a:pt x="4405286" y="4361565"/>
                  <a:pt x="4254098" y="4443206"/>
                </a:cubicBezTo>
                <a:cubicBezTo>
                  <a:pt x="4159022" y="4488507"/>
                  <a:pt x="4067368" y="4535951"/>
                  <a:pt x="3972931" y="4584034"/>
                </a:cubicBezTo>
                <a:cubicBezTo>
                  <a:pt x="3970148" y="4584674"/>
                  <a:pt x="3969285" y="4593659"/>
                  <a:pt x="3969924" y="4596441"/>
                </a:cubicBezTo>
                <a:cubicBezTo>
                  <a:pt x="3809747" y="4677220"/>
                  <a:pt x="3652352" y="4757359"/>
                  <a:pt x="3495598" y="4840280"/>
                </a:cubicBezTo>
                <a:cubicBezTo>
                  <a:pt x="3291944" y="4948633"/>
                  <a:pt x="3088291" y="5056986"/>
                  <a:pt x="2885278" y="5168121"/>
                </a:cubicBezTo>
                <a:cubicBezTo>
                  <a:pt x="2871362" y="5171322"/>
                  <a:pt x="2854023" y="5172382"/>
                  <a:pt x="2841386" y="5181146"/>
                </a:cubicBezTo>
                <a:cubicBezTo>
                  <a:pt x="2695348" y="5246957"/>
                  <a:pt x="2540992" y="5276607"/>
                  <a:pt x="2380237" y="5278439"/>
                </a:cubicBezTo>
                <a:cubicBezTo>
                  <a:pt x="2277289" y="5264045"/>
                  <a:pt x="2172838" y="5255854"/>
                  <a:pt x="2075681" y="5228413"/>
                </a:cubicBezTo>
                <a:cubicBezTo>
                  <a:pt x="1875799" y="5174811"/>
                  <a:pt x="1714722" y="5047847"/>
                  <a:pt x="1541424" y="4944197"/>
                </a:cubicBezTo>
                <a:cubicBezTo>
                  <a:pt x="1529875" y="4932209"/>
                  <a:pt x="1520469" y="4916800"/>
                  <a:pt x="1506777" y="4908234"/>
                </a:cubicBezTo>
                <a:cubicBezTo>
                  <a:pt x="1287060" y="4768400"/>
                  <a:pt x="1064559" y="4629206"/>
                  <a:pt x="842698" y="4492794"/>
                </a:cubicBezTo>
                <a:cubicBezTo>
                  <a:pt x="829006" y="4484228"/>
                  <a:pt x="811027" y="4482506"/>
                  <a:pt x="795191" y="4477362"/>
                </a:cubicBezTo>
                <a:cubicBezTo>
                  <a:pt x="660411" y="4388282"/>
                  <a:pt x="524127" y="4305406"/>
                  <a:pt x="393633" y="4209483"/>
                </a:cubicBezTo>
                <a:cubicBezTo>
                  <a:pt x="284318" y="4129189"/>
                  <a:pt x="198356" y="4023022"/>
                  <a:pt x="137667" y="3899326"/>
                </a:cubicBezTo>
                <a:cubicBezTo>
                  <a:pt x="50456" y="3749513"/>
                  <a:pt x="15486" y="3584754"/>
                  <a:pt x="0" y="3415513"/>
                </a:cubicBezTo>
                <a:cubicBezTo>
                  <a:pt x="4604" y="3282655"/>
                  <a:pt x="5785" y="3147655"/>
                  <a:pt x="9749" y="3012015"/>
                </a:cubicBezTo>
                <a:cubicBezTo>
                  <a:pt x="23113" y="2636975"/>
                  <a:pt x="36478" y="2261934"/>
                  <a:pt x="49204" y="1884112"/>
                </a:cubicBezTo>
                <a:cubicBezTo>
                  <a:pt x="54895" y="1730501"/>
                  <a:pt x="67432" y="1581174"/>
                  <a:pt x="119351" y="1437432"/>
                </a:cubicBezTo>
                <a:cubicBezTo>
                  <a:pt x="214168" y="1187169"/>
                  <a:pt x="378502" y="997066"/>
                  <a:pt x="610851" y="873325"/>
                </a:cubicBezTo>
                <a:cubicBezTo>
                  <a:pt x="1024587" y="646353"/>
                  <a:pt x="1446449" y="429227"/>
                  <a:pt x="1864248" y="207178"/>
                </a:cubicBezTo>
                <a:cubicBezTo>
                  <a:pt x="1916713" y="180465"/>
                  <a:pt x="1971961" y="153112"/>
                  <a:pt x="2027209" y="125759"/>
                </a:cubicBezTo>
                <a:cubicBezTo>
                  <a:pt x="2155461" y="84541"/>
                  <a:pt x="2287135" y="45465"/>
                  <a:pt x="2415387" y="4248"/>
                </a:cubicBezTo>
                <a:cubicBezTo>
                  <a:pt x="2469172" y="-802"/>
                  <a:pt x="2522003" y="-1240"/>
                  <a:pt x="2574022" y="2354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417060" y="511175"/>
            <a:ext cx="35413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核心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功能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>
            <p:custDataLst>
              <p:tags r:id="rId1"/>
            </p:custDataLst>
          </p:nvPr>
        </p:nvGrpSpPr>
        <p:grpSpPr>
          <a:xfrm>
            <a:off x="4575176" y="2316744"/>
            <a:ext cx="3041650" cy="3070225"/>
            <a:chOff x="4575176" y="2193772"/>
            <a:chExt cx="3041650" cy="3070225"/>
          </a:xfrm>
        </p:grpSpPr>
        <p:sp>
          <p:nvSpPr>
            <p:cNvPr id="24" name="AutoShape 3"/>
            <p:cNvSpPr>
              <a:spLocks noChangeAspect="1" noChangeArrowheads="1" noTextEdit="1"/>
            </p:cNvSpPr>
            <p:nvPr/>
          </p:nvSpPr>
          <p:spPr bwMode="auto">
            <a:xfrm>
              <a:off x="4576763" y="2193772"/>
              <a:ext cx="3038475" cy="3070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Freeform 6"/>
            <p:cNvSpPr/>
            <p:nvPr>
              <p:custDataLst>
                <p:tags r:id="rId2"/>
              </p:custDataLst>
            </p:nvPr>
          </p:nvSpPr>
          <p:spPr bwMode="auto">
            <a:xfrm>
              <a:off x="4597401" y="3803497"/>
              <a:ext cx="1898650" cy="1455738"/>
            </a:xfrm>
            <a:custGeom>
              <a:avLst/>
              <a:gdLst>
                <a:gd name="T0" fmla="*/ 1240 w 1240"/>
                <a:gd name="T1" fmla="*/ 315 h 953"/>
                <a:gd name="T2" fmla="*/ 1222 w 1240"/>
                <a:gd name="T3" fmla="*/ 352 h 953"/>
                <a:gd name="T4" fmla="*/ 1169 w 1240"/>
                <a:gd name="T5" fmla="*/ 405 h 953"/>
                <a:gd name="T6" fmla="*/ 1067 w 1240"/>
                <a:gd name="T7" fmla="*/ 510 h 953"/>
                <a:gd name="T8" fmla="*/ 993 w 1240"/>
                <a:gd name="T9" fmla="*/ 581 h 953"/>
                <a:gd name="T10" fmla="*/ 965 w 1240"/>
                <a:gd name="T11" fmla="*/ 612 h 953"/>
                <a:gd name="T12" fmla="*/ 864 w 1240"/>
                <a:gd name="T13" fmla="*/ 714 h 953"/>
                <a:gd name="T14" fmla="*/ 766 w 1240"/>
                <a:gd name="T15" fmla="*/ 815 h 953"/>
                <a:gd name="T16" fmla="*/ 693 w 1240"/>
                <a:gd name="T17" fmla="*/ 881 h 953"/>
                <a:gd name="T18" fmla="*/ 642 w 1240"/>
                <a:gd name="T19" fmla="*/ 937 h 953"/>
                <a:gd name="T20" fmla="*/ 607 w 1240"/>
                <a:gd name="T21" fmla="*/ 940 h 953"/>
                <a:gd name="T22" fmla="*/ 465 w 1240"/>
                <a:gd name="T23" fmla="*/ 798 h 953"/>
                <a:gd name="T24" fmla="*/ 333 w 1240"/>
                <a:gd name="T25" fmla="*/ 669 h 953"/>
                <a:gd name="T26" fmla="*/ 160 w 1240"/>
                <a:gd name="T27" fmla="*/ 496 h 953"/>
                <a:gd name="T28" fmla="*/ 59 w 1240"/>
                <a:gd name="T29" fmla="*/ 392 h 953"/>
                <a:gd name="T30" fmla="*/ 24 w 1240"/>
                <a:gd name="T31" fmla="*/ 360 h 953"/>
                <a:gd name="T32" fmla="*/ 24 w 1240"/>
                <a:gd name="T33" fmla="*/ 293 h 953"/>
                <a:gd name="T34" fmla="*/ 260 w 1240"/>
                <a:gd name="T35" fmla="*/ 56 h 953"/>
                <a:gd name="T36" fmla="*/ 298 w 1240"/>
                <a:gd name="T37" fmla="*/ 15 h 953"/>
                <a:gd name="T38" fmla="*/ 325 w 1240"/>
                <a:gd name="T39" fmla="*/ 15 h 953"/>
                <a:gd name="T40" fmla="*/ 431 w 1240"/>
                <a:gd name="T41" fmla="*/ 121 h 953"/>
                <a:gd name="T42" fmla="*/ 605 w 1240"/>
                <a:gd name="T43" fmla="*/ 292 h 953"/>
                <a:gd name="T44" fmla="*/ 638 w 1240"/>
                <a:gd name="T45" fmla="*/ 292 h 953"/>
                <a:gd name="T46" fmla="*/ 904 w 1240"/>
                <a:gd name="T47" fmla="*/ 24 h 953"/>
                <a:gd name="T48" fmla="*/ 954 w 1240"/>
                <a:gd name="T49" fmla="*/ 25 h 953"/>
                <a:gd name="T50" fmla="*/ 1158 w 1240"/>
                <a:gd name="T51" fmla="*/ 228 h 953"/>
                <a:gd name="T52" fmla="*/ 1225 w 1240"/>
                <a:gd name="T53" fmla="*/ 293 h 953"/>
                <a:gd name="T54" fmla="*/ 1240 w 1240"/>
                <a:gd name="T55" fmla="*/ 315 h 9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40" h="953">
                  <a:moveTo>
                    <a:pt x="1240" y="315"/>
                  </a:moveTo>
                  <a:cubicBezTo>
                    <a:pt x="1233" y="329"/>
                    <a:pt x="1230" y="342"/>
                    <a:pt x="1222" y="352"/>
                  </a:cubicBezTo>
                  <a:cubicBezTo>
                    <a:pt x="1205" y="371"/>
                    <a:pt x="1187" y="387"/>
                    <a:pt x="1169" y="405"/>
                  </a:cubicBezTo>
                  <a:cubicBezTo>
                    <a:pt x="1135" y="440"/>
                    <a:pt x="1102" y="476"/>
                    <a:pt x="1067" y="510"/>
                  </a:cubicBezTo>
                  <a:cubicBezTo>
                    <a:pt x="1043" y="535"/>
                    <a:pt x="1018" y="558"/>
                    <a:pt x="993" y="581"/>
                  </a:cubicBezTo>
                  <a:cubicBezTo>
                    <a:pt x="983" y="591"/>
                    <a:pt x="975" y="603"/>
                    <a:pt x="965" y="612"/>
                  </a:cubicBezTo>
                  <a:cubicBezTo>
                    <a:pt x="932" y="647"/>
                    <a:pt x="897" y="680"/>
                    <a:pt x="864" y="714"/>
                  </a:cubicBezTo>
                  <a:cubicBezTo>
                    <a:pt x="831" y="748"/>
                    <a:pt x="799" y="783"/>
                    <a:pt x="766" y="815"/>
                  </a:cubicBezTo>
                  <a:cubicBezTo>
                    <a:pt x="743" y="838"/>
                    <a:pt x="717" y="859"/>
                    <a:pt x="693" y="881"/>
                  </a:cubicBezTo>
                  <a:cubicBezTo>
                    <a:pt x="675" y="899"/>
                    <a:pt x="658" y="918"/>
                    <a:pt x="642" y="937"/>
                  </a:cubicBezTo>
                  <a:cubicBezTo>
                    <a:pt x="629" y="952"/>
                    <a:pt x="621" y="953"/>
                    <a:pt x="607" y="940"/>
                  </a:cubicBezTo>
                  <a:cubicBezTo>
                    <a:pt x="560" y="892"/>
                    <a:pt x="513" y="845"/>
                    <a:pt x="465" y="798"/>
                  </a:cubicBezTo>
                  <a:cubicBezTo>
                    <a:pt x="421" y="754"/>
                    <a:pt x="377" y="712"/>
                    <a:pt x="333" y="669"/>
                  </a:cubicBezTo>
                  <a:cubicBezTo>
                    <a:pt x="275" y="612"/>
                    <a:pt x="217" y="554"/>
                    <a:pt x="160" y="496"/>
                  </a:cubicBezTo>
                  <a:cubicBezTo>
                    <a:pt x="126" y="462"/>
                    <a:pt x="93" y="426"/>
                    <a:pt x="59" y="392"/>
                  </a:cubicBezTo>
                  <a:cubicBezTo>
                    <a:pt x="48" y="380"/>
                    <a:pt x="35" y="371"/>
                    <a:pt x="24" y="360"/>
                  </a:cubicBezTo>
                  <a:cubicBezTo>
                    <a:pt x="0" y="336"/>
                    <a:pt x="0" y="317"/>
                    <a:pt x="24" y="293"/>
                  </a:cubicBezTo>
                  <a:cubicBezTo>
                    <a:pt x="103" y="214"/>
                    <a:pt x="182" y="135"/>
                    <a:pt x="260" y="56"/>
                  </a:cubicBezTo>
                  <a:cubicBezTo>
                    <a:pt x="273" y="43"/>
                    <a:pt x="285" y="29"/>
                    <a:pt x="298" y="15"/>
                  </a:cubicBezTo>
                  <a:cubicBezTo>
                    <a:pt x="306" y="7"/>
                    <a:pt x="314" y="4"/>
                    <a:pt x="325" y="15"/>
                  </a:cubicBezTo>
                  <a:cubicBezTo>
                    <a:pt x="359" y="51"/>
                    <a:pt x="395" y="86"/>
                    <a:pt x="431" y="121"/>
                  </a:cubicBezTo>
                  <a:cubicBezTo>
                    <a:pt x="489" y="178"/>
                    <a:pt x="547" y="235"/>
                    <a:pt x="605" y="292"/>
                  </a:cubicBezTo>
                  <a:cubicBezTo>
                    <a:pt x="618" y="305"/>
                    <a:pt x="626" y="304"/>
                    <a:pt x="638" y="292"/>
                  </a:cubicBezTo>
                  <a:cubicBezTo>
                    <a:pt x="726" y="202"/>
                    <a:pt x="815" y="114"/>
                    <a:pt x="904" y="24"/>
                  </a:cubicBezTo>
                  <a:cubicBezTo>
                    <a:pt x="929" y="0"/>
                    <a:pt x="929" y="0"/>
                    <a:pt x="954" y="25"/>
                  </a:cubicBezTo>
                  <a:cubicBezTo>
                    <a:pt x="1022" y="93"/>
                    <a:pt x="1090" y="160"/>
                    <a:pt x="1158" y="228"/>
                  </a:cubicBezTo>
                  <a:cubicBezTo>
                    <a:pt x="1180" y="250"/>
                    <a:pt x="1203" y="271"/>
                    <a:pt x="1225" y="293"/>
                  </a:cubicBezTo>
                  <a:cubicBezTo>
                    <a:pt x="1231" y="299"/>
                    <a:pt x="1235" y="307"/>
                    <a:pt x="1240" y="315"/>
                  </a:cubicBezTo>
                  <a:close/>
                </a:path>
              </a:pathLst>
            </a:custGeom>
            <a:solidFill>
              <a:srgbClr val="2772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Freeform 7"/>
            <p:cNvSpPr/>
            <p:nvPr>
              <p:custDataLst>
                <p:tags r:id="rId3"/>
              </p:custDataLst>
            </p:nvPr>
          </p:nvSpPr>
          <p:spPr bwMode="auto">
            <a:xfrm>
              <a:off x="4575176" y="2204885"/>
              <a:ext cx="1427163" cy="1916113"/>
            </a:xfrm>
            <a:custGeom>
              <a:avLst/>
              <a:gdLst>
                <a:gd name="T0" fmla="*/ 624 w 933"/>
                <a:gd name="T1" fmla="*/ 0 h 1255"/>
                <a:gd name="T2" fmla="*/ 791 w 933"/>
                <a:gd name="T3" fmla="*/ 165 h 1255"/>
                <a:gd name="T4" fmla="*/ 916 w 933"/>
                <a:gd name="T5" fmla="*/ 287 h 1255"/>
                <a:gd name="T6" fmla="*/ 912 w 933"/>
                <a:gd name="T7" fmla="*/ 348 h 1255"/>
                <a:gd name="T8" fmla="*/ 745 w 933"/>
                <a:gd name="T9" fmla="*/ 516 h 1255"/>
                <a:gd name="T10" fmla="*/ 651 w 933"/>
                <a:gd name="T11" fmla="*/ 613 h 1255"/>
                <a:gd name="T12" fmla="*/ 652 w 933"/>
                <a:gd name="T13" fmla="*/ 651 h 1255"/>
                <a:gd name="T14" fmla="*/ 756 w 933"/>
                <a:gd name="T15" fmla="*/ 756 h 1255"/>
                <a:gd name="T16" fmla="*/ 917 w 933"/>
                <a:gd name="T17" fmla="*/ 914 h 1255"/>
                <a:gd name="T18" fmla="*/ 911 w 933"/>
                <a:gd name="T19" fmla="*/ 965 h 1255"/>
                <a:gd name="T20" fmla="*/ 714 w 933"/>
                <a:gd name="T21" fmla="*/ 1166 h 1255"/>
                <a:gd name="T22" fmla="*/ 637 w 933"/>
                <a:gd name="T23" fmla="*/ 1243 h 1255"/>
                <a:gd name="T24" fmla="*/ 602 w 933"/>
                <a:gd name="T25" fmla="*/ 1243 h 1255"/>
                <a:gd name="T26" fmla="*/ 494 w 933"/>
                <a:gd name="T27" fmla="*/ 1131 h 1255"/>
                <a:gd name="T28" fmla="*/ 263 w 933"/>
                <a:gd name="T29" fmla="*/ 903 h 1255"/>
                <a:gd name="T30" fmla="*/ 124 w 933"/>
                <a:gd name="T31" fmla="*/ 764 h 1255"/>
                <a:gd name="T32" fmla="*/ 21 w 933"/>
                <a:gd name="T33" fmla="*/ 661 h 1255"/>
                <a:gd name="T34" fmla="*/ 23 w 933"/>
                <a:gd name="T35" fmla="*/ 600 h 1255"/>
                <a:gd name="T36" fmla="*/ 425 w 933"/>
                <a:gd name="T37" fmla="*/ 197 h 1255"/>
                <a:gd name="T38" fmla="*/ 531 w 933"/>
                <a:gd name="T39" fmla="*/ 89 h 1255"/>
                <a:gd name="T40" fmla="*/ 606 w 933"/>
                <a:gd name="T41" fmla="*/ 13 h 1255"/>
                <a:gd name="T42" fmla="*/ 624 w 933"/>
                <a:gd name="T43" fmla="*/ 0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3" h="1255">
                  <a:moveTo>
                    <a:pt x="624" y="0"/>
                  </a:moveTo>
                  <a:cubicBezTo>
                    <a:pt x="680" y="56"/>
                    <a:pt x="735" y="111"/>
                    <a:pt x="791" y="165"/>
                  </a:cubicBezTo>
                  <a:cubicBezTo>
                    <a:pt x="832" y="206"/>
                    <a:pt x="874" y="247"/>
                    <a:pt x="916" y="287"/>
                  </a:cubicBezTo>
                  <a:cubicBezTo>
                    <a:pt x="933" y="304"/>
                    <a:pt x="932" y="328"/>
                    <a:pt x="912" y="348"/>
                  </a:cubicBezTo>
                  <a:cubicBezTo>
                    <a:pt x="856" y="404"/>
                    <a:pt x="800" y="460"/>
                    <a:pt x="745" y="516"/>
                  </a:cubicBezTo>
                  <a:cubicBezTo>
                    <a:pt x="713" y="548"/>
                    <a:pt x="682" y="581"/>
                    <a:pt x="651" y="613"/>
                  </a:cubicBezTo>
                  <a:cubicBezTo>
                    <a:pt x="637" y="628"/>
                    <a:pt x="636" y="635"/>
                    <a:pt x="652" y="651"/>
                  </a:cubicBezTo>
                  <a:cubicBezTo>
                    <a:pt x="687" y="686"/>
                    <a:pt x="721" y="721"/>
                    <a:pt x="756" y="756"/>
                  </a:cubicBezTo>
                  <a:cubicBezTo>
                    <a:pt x="810" y="808"/>
                    <a:pt x="864" y="861"/>
                    <a:pt x="917" y="914"/>
                  </a:cubicBezTo>
                  <a:cubicBezTo>
                    <a:pt x="929" y="925"/>
                    <a:pt x="926" y="950"/>
                    <a:pt x="911" y="965"/>
                  </a:cubicBezTo>
                  <a:cubicBezTo>
                    <a:pt x="845" y="1032"/>
                    <a:pt x="780" y="1099"/>
                    <a:pt x="714" y="1166"/>
                  </a:cubicBezTo>
                  <a:cubicBezTo>
                    <a:pt x="689" y="1192"/>
                    <a:pt x="663" y="1217"/>
                    <a:pt x="637" y="1243"/>
                  </a:cubicBezTo>
                  <a:cubicBezTo>
                    <a:pt x="625" y="1255"/>
                    <a:pt x="614" y="1255"/>
                    <a:pt x="602" y="1243"/>
                  </a:cubicBezTo>
                  <a:cubicBezTo>
                    <a:pt x="566" y="1205"/>
                    <a:pt x="531" y="1168"/>
                    <a:pt x="494" y="1131"/>
                  </a:cubicBezTo>
                  <a:cubicBezTo>
                    <a:pt x="417" y="1055"/>
                    <a:pt x="340" y="979"/>
                    <a:pt x="263" y="903"/>
                  </a:cubicBezTo>
                  <a:cubicBezTo>
                    <a:pt x="216" y="857"/>
                    <a:pt x="170" y="811"/>
                    <a:pt x="124" y="764"/>
                  </a:cubicBezTo>
                  <a:cubicBezTo>
                    <a:pt x="90" y="730"/>
                    <a:pt x="55" y="696"/>
                    <a:pt x="21" y="661"/>
                  </a:cubicBezTo>
                  <a:cubicBezTo>
                    <a:pt x="0" y="639"/>
                    <a:pt x="1" y="622"/>
                    <a:pt x="23" y="600"/>
                  </a:cubicBezTo>
                  <a:cubicBezTo>
                    <a:pt x="157" y="466"/>
                    <a:pt x="291" y="332"/>
                    <a:pt x="425" y="197"/>
                  </a:cubicBezTo>
                  <a:cubicBezTo>
                    <a:pt x="461" y="161"/>
                    <a:pt x="495" y="125"/>
                    <a:pt x="531" y="89"/>
                  </a:cubicBezTo>
                  <a:cubicBezTo>
                    <a:pt x="556" y="63"/>
                    <a:pt x="581" y="38"/>
                    <a:pt x="606" y="13"/>
                  </a:cubicBezTo>
                  <a:cubicBezTo>
                    <a:pt x="611" y="9"/>
                    <a:pt x="617" y="6"/>
                    <a:pt x="624" y="0"/>
                  </a:cubicBezTo>
                  <a:close/>
                </a:path>
              </a:pathLst>
            </a:custGeom>
            <a:solidFill>
              <a:srgbClr val="5497B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Freeform 8"/>
            <p:cNvSpPr/>
            <p:nvPr>
              <p:custDataLst>
                <p:tags r:id="rId4"/>
              </p:custDataLst>
            </p:nvPr>
          </p:nvSpPr>
          <p:spPr bwMode="auto">
            <a:xfrm>
              <a:off x="6194426" y="3319310"/>
              <a:ext cx="1422400" cy="1909763"/>
            </a:xfrm>
            <a:custGeom>
              <a:avLst/>
              <a:gdLst>
                <a:gd name="T0" fmla="*/ 1 w 930"/>
                <a:gd name="T1" fmla="*/ 929 h 1250"/>
                <a:gd name="T2" fmla="*/ 17 w 930"/>
                <a:gd name="T3" fmla="*/ 907 h 1250"/>
                <a:gd name="T4" fmla="*/ 170 w 930"/>
                <a:gd name="T5" fmla="*/ 752 h 1250"/>
                <a:gd name="T6" fmla="*/ 278 w 930"/>
                <a:gd name="T7" fmla="*/ 641 h 1250"/>
                <a:gd name="T8" fmla="*/ 277 w 930"/>
                <a:gd name="T9" fmla="*/ 605 h 1250"/>
                <a:gd name="T10" fmla="*/ 15 w 930"/>
                <a:gd name="T11" fmla="*/ 344 h 1250"/>
                <a:gd name="T12" fmla="*/ 17 w 930"/>
                <a:gd name="T13" fmla="*/ 290 h 1250"/>
                <a:gd name="T14" fmla="*/ 161 w 930"/>
                <a:gd name="T15" fmla="*/ 146 h 1250"/>
                <a:gd name="T16" fmla="*/ 259 w 930"/>
                <a:gd name="T17" fmla="*/ 44 h 1250"/>
                <a:gd name="T18" fmla="*/ 294 w 930"/>
                <a:gd name="T19" fmla="*/ 9 h 1250"/>
                <a:gd name="T20" fmla="*/ 320 w 930"/>
                <a:gd name="T21" fmla="*/ 11 h 1250"/>
                <a:gd name="T22" fmla="*/ 457 w 930"/>
                <a:gd name="T23" fmla="*/ 144 h 1250"/>
                <a:gd name="T24" fmla="*/ 584 w 930"/>
                <a:gd name="T25" fmla="*/ 268 h 1250"/>
                <a:gd name="T26" fmla="*/ 704 w 930"/>
                <a:gd name="T27" fmla="*/ 391 h 1250"/>
                <a:gd name="T28" fmla="*/ 859 w 930"/>
                <a:gd name="T29" fmla="*/ 540 h 1250"/>
                <a:gd name="T30" fmla="*/ 911 w 930"/>
                <a:gd name="T31" fmla="*/ 591 h 1250"/>
                <a:gd name="T32" fmla="*/ 909 w 930"/>
                <a:gd name="T33" fmla="*/ 655 h 1250"/>
                <a:gd name="T34" fmla="*/ 730 w 930"/>
                <a:gd name="T35" fmla="*/ 834 h 1250"/>
                <a:gd name="T36" fmla="*/ 607 w 930"/>
                <a:gd name="T37" fmla="*/ 958 h 1250"/>
                <a:gd name="T38" fmla="*/ 514 w 930"/>
                <a:gd name="T39" fmla="*/ 1054 h 1250"/>
                <a:gd name="T40" fmla="*/ 395 w 930"/>
                <a:gd name="T41" fmla="*/ 1169 h 1250"/>
                <a:gd name="T42" fmla="*/ 328 w 930"/>
                <a:gd name="T43" fmla="*/ 1236 h 1250"/>
                <a:gd name="T44" fmla="*/ 292 w 930"/>
                <a:gd name="T45" fmla="*/ 1236 h 1250"/>
                <a:gd name="T46" fmla="*/ 205 w 930"/>
                <a:gd name="T47" fmla="*/ 1146 h 1250"/>
                <a:gd name="T48" fmla="*/ 25 w 930"/>
                <a:gd name="T49" fmla="*/ 968 h 1250"/>
                <a:gd name="T50" fmla="*/ 1 w 930"/>
                <a:gd name="T51" fmla="*/ 929 h 1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30" h="1250">
                  <a:moveTo>
                    <a:pt x="1" y="929"/>
                  </a:moveTo>
                  <a:cubicBezTo>
                    <a:pt x="7" y="920"/>
                    <a:pt x="11" y="912"/>
                    <a:pt x="17" y="907"/>
                  </a:cubicBezTo>
                  <a:cubicBezTo>
                    <a:pt x="68" y="855"/>
                    <a:pt x="119" y="804"/>
                    <a:pt x="170" y="752"/>
                  </a:cubicBezTo>
                  <a:cubicBezTo>
                    <a:pt x="206" y="716"/>
                    <a:pt x="242" y="678"/>
                    <a:pt x="278" y="641"/>
                  </a:cubicBezTo>
                  <a:cubicBezTo>
                    <a:pt x="290" y="629"/>
                    <a:pt x="289" y="616"/>
                    <a:pt x="277" y="605"/>
                  </a:cubicBezTo>
                  <a:cubicBezTo>
                    <a:pt x="189" y="518"/>
                    <a:pt x="102" y="431"/>
                    <a:pt x="15" y="344"/>
                  </a:cubicBezTo>
                  <a:cubicBezTo>
                    <a:pt x="0" y="328"/>
                    <a:pt x="1" y="306"/>
                    <a:pt x="17" y="290"/>
                  </a:cubicBezTo>
                  <a:cubicBezTo>
                    <a:pt x="65" y="242"/>
                    <a:pt x="113" y="194"/>
                    <a:pt x="161" y="146"/>
                  </a:cubicBezTo>
                  <a:cubicBezTo>
                    <a:pt x="194" y="112"/>
                    <a:pt x="226" y="78"/>
                    <a:pt x="259" y="44"/>
                  </a:cubicBezTo>
                  <a:cubicBezTo>
                    <a:pt x="271" y="32"/>
                    <a:pt x="283" y="20"/>
                    <a:pt x="294" y="9"/>
                  </a:cubicBezTo>
                  <a:cubicBezTo>
                    <a:pt x="304" y="0"/>
                    <a:pt x="312" y="3"/>
                    <a:pt x="320" y="11"/>
                  </a:cubicBezTo>
                  <a:cubicBezTo>
                    <a:pt x="365" y="55"/>
                    <a:pt x="411" y="100"/>
                    <a:pt x="457" y="144"/>
                  </a:cubicBezTo>
                  <a:cubicBezTo>
                    <a:pt x="499" y="185"/>
                    <a:pt x="542" y="226"/>
                    <a:pt x="584" y="268"/>
                  </a:cubicBezTo>
                  <a:cubicBezTo>
                    <a:pt x="625" y="308"/>
                    <a:pt x="663" y="350"/>
                    <a:pt x="704" y="391"/>
                  </a:cubicBezTo>
                  <a:cubicBezTo>
                    <a:pt x="755" y="441"/>
                    <a:pt x="807" y="490"/>
                    <a:pt x="859" y="540"/>
                  </a:cubicBezTo>
                  <a:cubicBezTo>
                    <a:pt x="877" y="557"/>
                    <a:pt x="894" y="574"/>
                    <a:pt x="911" y="591"/>
                  </a:cubicBezTo>
                  <a:cubicBezTo>
                    <a:pt x="930" y="609"/>
                    <a:pt x="930" y="634"/>
                    <a:pt x="909" y="655"/>
                  </a:cubicBezTo>
                  <a:cubicBezTo>
                    <a:pt x="850" y="715"/>
                    <a:pt x="790" y="774"/>
                    <a:pt x="730" y="834"/>
                  </a:cubicBezTo>
                  <a:cubicBezTo>
                    <a:pt x="689" y="875"/>
                    <a:pt x="648" y="916"/>
                    <a:pt x="607" y="958"/>
                  </a:cubicBezTo>
                  <a:cubicBezTo>
                    <a:pt x="575" y="989"/>
                    <a:pt x="545" y="1022"/>
                    <a:pt x="514" y="1054"/>
                  </a:cubicBezTo>
                  <a:cubicBezTo>
                    <a:pt x="475" y="1093"/>
                    <a:pt x="435" y="1130"/>
                    <a:pt x="395" y="1169"/>
                  </a:cubicBezTo>
                  <a:cubicBezTo>
                    <a:pt x="372" y="1191"/>
                    <a:pt x="350" y="1213"/>
                    <a:pt x="328" y="1236"/>
                  </a:cubicBezTo>
                  <a:cubicBezTo>
                    <a:pt x="315" y="1250"/>
                    <a:pt x="304" y="1249"/>
                    <a:pt x="292" y="1236"/>
                  </a:cubicBezTo>
                  <a:cubicBezTo>
                    <a:pt x="263" y="1206"/>
                    <a:pt x="235" y="1175"/>
                    <a:pt x="205" y="1146"/>
                  </a:cubicBezTo>
                  <a:cubicBezTo>
                    <a:pt x="145" y="1087"/>
                    <a:pt x="84" y="1028"/>
                    <a:pt x="25" y="968"/>
                  </a:cubicBezTo>
                  <a:cubicBezTo>
                    <a:pt x="15" y="958"/>
                    <a:pt x="10" y="943"/>
                    <a:pt x="1" y="929"/>
                  </a:cubicBezTo>
                  <a:close/>
                </a:path>
              </a:pathLst>
            </a:custGeom>
            <a:solidFill>
              <a:srgbClr val="5497B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Freeform 9"/>
            <p:cNvSpPr/>
            <p:nvPr>
              <p:custDataLst>
                <p:tags r:id="rId5"/>
              </p:custDataLst>
            </p:nvPr>
          </p:nvSpPr>
          <p:spPr bwMode="auto">
            <a:xfrm>
              <a:off x="5718176" y="2209647"/>
              <a:ext cx="1866900" cy="1412875"/>
            </a:xfrm>
            <a:custGeom>
              <a:avLst/>
              <a:gdLst>
                <a:gd name="T0" fmla="*/ 1220 w 1220"/>
                <a:gd name="T1" fmla="*/ 597 h 925"/>
                <a:gd name="T2" fmla="*/ 1197 w 1220"/>
                <a:gd name="T3" fmla="*/ 632 h 925"/>
                <a:gd name="T4" fmla="*/ 1070 w 1220"/>
                <a:gd name="T5" fmla="*/ 761 h 925"/>
                <a:gd name="T6" fmla="*/ 946 w 1220"/>
                <a:gd name="T7" fmla="*/ 892 h 925"/>
                <a:gd name="T8" fmla="*/ 895 w 1220"/>
                <a:gd name="T9" fmla="*/ 892 h 925"/>
                <a:gd name="T10" fmla="*/ 673 w 1220"/>
                <a:gd name="T11" fmla="*/ 670 h 925"/>
                <a:gd name="T12" fmla="*/ 631 w 1220"/>
                <a:gd name="T13" fmla="*/ 633 h 925"/>
                <a:gd name="T14" fmla="*/ 602 w 1220"/>
                <a:gd name="T15" fmla="*/ 633 h 925"/>
                <a:gd name="T16" fmla="*/ 463 w 1220"/>
                <a:gd name="T17" fmla="*/ 775 h 925"/>
                <a:gd name="T18" fmla="*/ 419 w 1220"/>
                <a:gd name="T19" fmla="*/ 816 h 925"/>
                <a:gd name="T20" fmla="*/ 353 w 1220"/>
                <a:gd name="T21" fmla="*/ 884 h 925"/>
                <a:gd name="T22" fmla="*/ 319 w 1220"/>
                <a:gd name="T23" fmla="*/ 916 h 925"/>
                <a:gd name="T24" fmla="*/ 288 w 1220"/>
                <a:gd name="T25" fmla="*/ 912 h 925"/>
                <a:gd name="T26" fmla="*/ 157 w 1220"/>
                <a:gd name="T27" fmla="*/ 781 h 925"/>
                <a:gd name="T28" fmla="*/ 25 w 1220"/>
                <a:gd name="T29" fmla="*/ 654 h 925"/>
                <a:gd name="T30" fmla="*/ 21 w 1220"/>
                <a:gd name="T31" fmla="*/ 588 h 925"/>
                <a:gd name="T32" fmla="*/ 563 w 1220"/>
                <a:gd name="T33" fmla="*/ 44 h 925"/>
                <a:gd name="T34" fmla="*/ 602 w 1220"/>
                <a:gd name="T35" fmla="*/ 5 h 925"/>
                <a:gd name="T36" fmla="*/ 625 w 1220"/>
                <a:gd name="T37" fmla="*/ 4 h 925"/>
                <a:gd name="T38" fmla="*/ 727 w 1220"/>
                <a:gd name="T39" fmla="*/ 102 h 925"/>
                <a:gd name="T40" fmla="*/ 989 w 1220"/>
                <a:gd name="T41" fmla="*/ 364 h 925"/>
                <a:gd name="T42" fmla="*/ 1202 w 1220"/>
                <a:gd name="T43" fmla="*/ 574 h 925"/>
                <a:gd name="T44" fmla="*/ 1220 w 1220"/>
                <a:gd name="T45" fmla="*/ 597 h 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0" h="925">
                  <a:moveTo>
                    <a:pt x="1220" y="597"/>
                  </a:moveTo>
                  <a:cubicBezTo>
                    <a:pt x="1211" y="611"/>
                    <a:pt x="1206" y="623"/>
                    <a:pt x="1197" y="632"/>
                  </a:cubicBezTo>
                  <a:cubicBezTo>
                    <a:pt x="1155" y="676"/>
                    <a:pt x="1112" y="717"/>
                    <a:pt x="1070" y="761"/>
                  </a:cubicBezTo>
                  <a:cubicBezTo>
                    <a:pt x="1028" y="804"/>
                    <a:pt x="988" y="848"/>
                    <a:pt x="946" y="892"/>
                  </a:cubicBezTo>
                  <a:cubicBezTo>
                    <a:pt x="926" y="913"/>
                    <a:pt x="916" y="912"/>
                    <a:pt x="895" y="892"/>
                  </a:cubicBezTo>
                  <a:cubicBezTo>
                    <a:pt x="821" y="818"/>
                    <a:pt x="747" y="744"/>
                    <a:pt x="673" y="670"/>
                  </a:cubicBezTo>
                  <a:cubicBezTo>
                    <a:pt x="660" y="657"/>
                    <a:pt x="647" y="643"/>
                    <a:pt x="631" y="633"/>
                  </a:cubicBezTo>
                  <a:cubicBezTo>
                    <a:pt x="624" y="629"/>
                    <a:pt x="607" y="628"/>
                    <a:pt x="602" y="633"/>
                  </a:cubicBezTo>
                  <a:cubicBezTo>
                    <a:pt x="555" y="680"/>
                    <a:pt x="509" y="728"/>
                    <a:pt x="463" y="775"/>
                  </a:cubicBezTo>
                  <a:cubicBezTo>
                    <a:pt x="449" y="789"/>
                    <a:pt x="433" y="802"/>
                    <a:pt x="419" y="816"/>
                  </a:cubicBezTo>
                  <a:cubicBezTo>
                    <a:pt x="397" y="838"/>
                    <a:pt x="375" y="861"/>
                    <a:pt x="353" y="884"/>
                  </a:cubicBezTo>
                  <a:cubicBezTo>
                    <a:pt x="342" y="895"/>
                    <a:pt x="331" y="906"/>
                    <a:pt x="319" y="916"/>
                  </a:cubicBezTo>
                  <a:cubicBezTo>
                    <a:pt x="308" y="925"/>
                    <a:pt x="297" y="922"/>
                    <a:pt x="288" y="912"/>
                  </a:cubicBezTo>
                  <a:cubicBezTo>
                    <a:pt x="244" y="869"/>
                    <a:pt x="201" y="824"/>
                    <a:pt x="157" y="781"/>
                  </a:cubicBezTo>
                  <a:cubicBezTo>
                    <a:pt x="114" y="738"/>
                    <a:pt x="70" y="695"/>
                    <a:pt x="25" y="654"/>
                  </a:cubicBezTo>
                  <a:cubicBezTo>
                    <a:pt x="4" y="634"/>
                    <a:pt x="0" y="608"/>
                    <a:pt x="21" y="588"/>
                  </a:cubicBezTo>
                  <a:cubicBezTo>
                    <a:pt x="202" y="407"/>
                    <a:pt x="383" y="226"/>
                    <a:pt x="563" y="44"/>
                  </a:cubicBezTo>
                  <a:cubicBezTo>
                    <a:pt x="576" y="31"/>
                    <a:pt x="588" y="16"/>
                    <a:pt x="602" y="5"/>
                  </a:cubicBezTo>
                  <a:cubicBezTo>
                    <a:pt x="607" y="1"/>
                    <a:pt x="621" y="0"/>
                    <a:pt x="625" y="4"/>
                  </a:cubicBezTo>
                  <a:cubicBezTo>
                    <a:pt x="660" y="36"/>
                    <a:pt x="694" y="69"/>
                    <a:pt x="727" y="102"/>
                  </a:cubicBezTo>
                  <a:cubicBezTo>
                    <a:pt x="815" y="189"/>
                    <a:pt x="902" y="277"/>
                    <a:pt x="989" y="364"/>
                  </a:cubicBezTo>
                  <a:cubicBezTo>
                    <a:pt x="1060" y="434"/>
                    <a:pt x="1132" y="503"/>
                    <a:pt x="1202" y="574"/>
                  </a:cubicBezTo>
                  <a:cubicBezTo>
                    <a:pt x="1209" y="580"/>
                    <a:pt x="1213" y="589"/>
                    <a:pt x="1220" y="597"/>
                  </a:cubicBezTo>
                  <a:close/>
                </a:path>
              </a:pathLst>
            </a:custGeom>
            <a:solidFill>
              <a:srgbClr val="27729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4976109" y="2443432"/>
              <a:ext cx="2299335" cy="2710108"/>
              <a:chOff x="4938598" y="2418214"/>
              <a:chExt cx="2299335" cy="2710108"/>
            </a:xfrm>
          </p:grpSpPr>
          <p:sp>
            <p:nvSpPr>
              <p:cNvPr id="20" name="文本框 19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4938598" y="2633479"/>
                <a:ext cx="626745" cy="922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1</a:t>
                </a:r>
                <a:endParaRPr kumimoji="0" lang="en-US" altLang="zh-CN" sz="5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21" name="文本框 20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5991428" y="2418214"/>
                <a:ext cx="1246505" cy="44577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2</a:t>
                </a:r>
                <a:endParaRPr kumimoji="0" lang="en-US" altLang="zh-CN" sz="5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22" name="文本框 21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5335473" y="4206302"/>
                <a:ext cx="405449" cy="922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3</a:t>
                </a:r>
                <a:endParaRPr kumimoji="0" lang="en-US" altLang="zh-CN" sz="5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23" name="文本框 22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6577988" y="4151692"/>
                <a:ext cx="405449" cy="922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5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10600030101010101" charset="-122"/>
                    <a:ea typeface="等线" panose="02010600030101010101" charset="-122"/>
                    <a:cs typeface="+mn-cs"/>
                  </a:rPr>
                  <a:t>4</a:t>
                </a:r>
                <a:endParaRPr kumimoji="0" lang="en-US" altLang="zh-CN" sz="5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</p:grpSp>
      <p:grpSp>
        <p:nvGrpSpPr>
          <p:cNvPr id="41" name="组合 40"/>
          <p:cNvGrpSpPr/>
          <p:nvPr>
            <p:custDataLst>
              <p:tags r:id="rId10"/>
            </p:custDataLst>
          </p:nvPr>
        </p:nvGrpSpPr>
        <p:grpSpPr>
          <a:xfrm>
            <a:off x="1421733" y="2164104"/>
            <a:ext cx="9382760" cy="3319173"/>
            <a:chOff x="1421733" y="2082673"/>
            <a:chExt cx="9382760" cy="3319173"/>
          </a:xfrm>
        </p:grpSpPr>
        <p:sp>
          <p:nvSpPr>
            <p:cNvPr id="30" name="文本框 29"/>
            <p:cNvSpPr txBox="1"/>
            <p:nvPr>
              <p:custDataLst>
                <p:tags r:id="rId11"/>
              </p:custDataLst>
            </p:nvPr>
          </p:nvSpPr>
          <p:spPr>
            <a:xfrm>
              <a:off x="1444593" y="2475677"/>
              <a:ext cx="2809309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ct val="150000"/>
                </a:lnSpc>
                <a:defRPr/>
              </a:pPr>
              <a:r>
                <a:rPr lang="zh-CN" altLang="en-US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自动采集指定来源的行业资讯。</a:t>
              </a:r>
              <a:endParaRPr lang="zh-CN" altLang="en-US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文本框 30"/>
            <p:cNvSpPr txBox="1"/>
            <p:nvPr>
              <p:custDataLst>
                <p:tags r:id="rId12"/>
              </p:custDataLst>
            </p:nvPr>
          </p:nvSpPr>
          <p:spPr>
            <a:xfrm flipH="1">
              <a:off x="1421733" y="2082673"/>
              <a:ext cx="288417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2" name="文本框 31"/>
            <p:cNvSpPr txBox="1"/>
            <p:nvPr>
              <p:custDataLst>
                <p:tags r:id="rId13"/>
              </p:custDataLst>
            </p:nvPr>
          </p:nvSpPr>
          <p:spPr>
            <a:xfrm flipH="1">
              <a:off x="7875052" y="2475677"/>
              <a:ext cx="2783201" cy="737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对资讯进行分类、关键词提取、情感分析等处理。</a:t>
              </a:r>
              <a:endPara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14"/>
              </p:custDataLst>
            </p:nvPr>
          </p:nvSpPr>
          <p:spPr>
            <a:xfrm flipH="1">
              <a:off x="7800943" y="2082673"/>
              <a:ext cx="300355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15"/>
              </p:custDataLst>
            </p:nvPr>
          </p:nvSpPr>
          <p:spPr>
            <a:xfrm>
              <a:off x="1470701" y="4364891"/>
              <a:ext cx="2783201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ct val="150000"/>
                </a:lnSpc>
                <a:defRPr/>
              </a:pPr>
              <a:r>
                <a:rPr lang="zh-CN" altLang="en-US" sz="16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提供资讯检索与高级筛选功能。</a:t>
              </a:r>
              <a:endParaRPr lang="zh-CN" altLang="en-US" sz="16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6"/>
              </p:custDataLst>
            </p:nvPr>
          </p:nvSpPr>
          <p:spPr>
            <a:xfrm flipH="1">
              <a:off x="7938453" y="4341396"/>
              <a:ext cx="2783201" cy="1060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b="1" dirty="0">
                  <a:solidFill>
                    <a:srgbClr val="27729E"/>
                  </a:solidFill>
                  <a:latin typeface="微软雅黑" panose="020B0503020204020204" charset="-122"/>
                  <a:ea typeface="微软雅黑" panose="020B0503020204020204" charset="-122"/>
                </a:rPr>
                <a:t>为用户推送个性化资讯摘要。提供可视化分析报告（如行业趋势图、热词云等）</a:t>
              </a:r>
              <a:endParaRPr lang="zh-CN" altLang="en-US" sz="1400" b="1" dirty="0">
                <a:solidFill>
                  <a:srgbClr val="27729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6" t="1911" r="26304" b="2288"/>
          <a:stretch>
            <a:fillRect/>
          </a:stretch>
        </p:blipFill>
        <p:spPr>
          <a:xfrm>
            <a:off x="3645005" y="779391"/>
            <a:ext cx="4917191" cy="5278439"/>
          </a:xfrm>
          <a:custGeom>
            <a:avLst/>
            <a:gdLst>
              <a:gd name="connsiteX0" fmla="*/ 2574022 w 4917191"/>
              <a:gd name="connsiteY0" fmla="*/ 2354 h 5278439"/>
              <a:gd name="connsiteX1" fmla="*/ 3024052 w 4917191"/>
              <a:gd name="connsiteY1" fmla="*/ 127833 h 5278439"/>
              <a:gd name="connsiteX2" fmla="*/ 3040303 w 4917191"/>
              <a:gd name="connsiteY2" fmla="*/ 147526 h 5278439"/>
              <a:gd name="connsiteX3" fmla="*/ 3396945 w 4917191"/>
              <a:gd name="connsiteY3" fmla="*/ 373018 h 5278439"/>
              <a:gd name="connsiteX4" fmla="*/ 4087769 w 4917191"/>
              <a:gd name="connsiteY4" fmla="*/ 802808 h 5278439"/>
              <a:gd name="connsiteX5" fmla="*/ 4371245 w 4917191"/>
              <a:gd name="connsiteY5" fmla="*/ 977766 h 5278439"/>
              <a:gd name="connsiteX6" fmla="*/ 4469235 w 4917191"/>
              <a:gd name="connsiteY6" fmla="*/ 1034305 h 5278439"/>
              <a:gd name="connsiteX7" fmla="*/ 4769925 w 4917191"/>
              <a:gd name="connsiteY7" fmla="*/ 1360534 h 5278439"/>
              <a:gd name="connsiteX8" fmla="*/ 4793216 w 4917191"/>
              <a:gd name="connsiteY8" fmla="*/ 1410824 h 5278439"/>
              <a:gd name="connsiteX9" fmla="*/ 4876270 w 4917191"/>
              <a:gd name="connsiteY9" fmla="*/ 1669962 h 5278439"/>
              <a:gd name="connsiteX10" fmla="*/ 4917191 w 4917191"/>
              <a:gd name="connsiteY10" fmla="*/ 1886071 h 5278439"/>
              <a:gd name="connsiteX11" fmla="*/ 4904434 w 4917191"/>
              <a:gd name="connsiteY11" fmla="*/ 2301976 h 5278439"/>
              <a:gd name="connsiteX12" fmla="*/ 4876680 w 4917191"/>
              <a:gd name="connsiteY12" fmla="*/ 2996645 h 5278439"/>
              <a:gd name="connsiteX13" fmla="*/ 4872810 w 4917191"/>
              <a:gd name="connsiteY13" fmla="*/ 3018037 h 5278439"/>
              <a:gd name="connsiteX14" fmla="*/ 4867185 w 4917191"/>
              <a:gd name="connsiteY14" fmla="*/ 3350293 h 5278439"/>
              <a:gd name="connsiteX15" fmla="*/ 4645439 w 4917191"/>
              <a:gd name="connsiteY15" fmla="*/ 4118875 h 5278439"/>
              <a:gd name="connsiteX16" fmla="*/ 4254098 w 4917191"/>
              <a:gd name="connsiteY16" fmla="*/ 4443206 h 5278439"/>
              <a:gd name="connsiteX17" fmla="*/ 3972931 w 4917191"/>
              <a:gd name="connsiteY17" fmla="*/ 4584034 h 5278439"/>
              <a:gd name="connsiteX18" fmla="*/ 3969924 w 4917191"/>
              <a:gd name="connsiteY18" fmla="*/ 4596441 h 5278439"/>
              <a:gd name="connsiteX19" fmla="*/ 3495598 w 4917191"/>
              <a:gd name="connsiteY19" fmla="*/ 4840280 h 5278439"/>
              <a:gd name="connsiteX20" fmla="*/ 2885278 w 4917191"/>
              <a:gd name="connsiteY20" fmla="*/ 5168121 h 5278439"/>
              <a:gd name="connsiteX21" fmla="*/ 2841386 w 4917191"/>
              <a:gd name="connsiteY21" fmla="*/ 5181146 h 5278439"/>
              <a:gd name="connsiteX22" fmla="*/ 2380237 w 4917191"/>
              <a:gd name="connsiteY22" fmla="*/ 5278439 h 5278439"/>
              <a:gd name="connsiteX23" fmla="*/ 2075681 w 4917191"/>
              <a:gd name="connsiteY23" fmla="*/ 5228413 h 5278439"/>
              <a:gd name="connsiteX24" fmla="*/ 1541424 w 4917191"/>
              <a:gd name="connsiteY24" fmla="*/ 4944197 h 5278439"/>
              <a:gd name="connsiteX25" fmla="*/ 1506777 w 4917191"/>
              <a:gd name="connsiteY25" fmla="*/ 4908234 h 5278439"/>
              <a:gd name="connsiteX26" fmla="*/ 842698 w 4917191"/>
              <a:gd name="connsiteY26" fmla="*/ 4492794 h 5278439"/>
              <a:gd name="connsiteX27" fmla="*/ 795191 w 4917191"/>
              <a:gd name="connsiteY27" fmla="*/ 4477362 h 5278439"/>
              <a:gd name="connsiteX28" fmla="*/ 393633 w 4917191"/>
              <a:gd name="connsiteY28" fmla="*/ 4209483 h 5278439"/>
              <a:gd name="connsiteX29" fmla="*/ 137667 w 4917191"/>
              <a:gd name="connsiteY29" fmla="*/ 3899326 h 5278439"/>
              <a:gd name="connsiteX30" fmla="*/ 0 w 4917191"/>
              <a:gd name="connsiteY30" fmla="*/ 3415513 h 5278439"/>
              <a:gd name="connsiteX31" fmla="*/ 9749 w 4917191"/>
              <a:gd name="connsiteY31" fmla="*/ 3012015 h 5278439"/>
              <a:gd name="connsiteX32" fmla="*/ 49204 w 4917191"/>
              <a:gd name="connsiteY32" fmla="*/ 1884112 h 5278439"/>
              <a:gd name="connsiteX33" fmla="*/ 119351 w 4917191"/>
              <a:gd name="connsiteY33" fmla="*/ 1437432 h 5278439"/>
              <a:gd name="connsiteX34" fmla="*/ 610851 w 4917191"/>
              <a:gd name="connsiteY34" fmla="*/ 873325 h 5278439"/>
              <a:gd name="connsiteX35" fmla="*/ 1864248 w 4917191"/>
              <a:gd name="connsiteY35" fmla="*/ 207178 h 5278439"/>
              <a:gd name="connsiteX36" fmla="*/ 2027209 w 4917191"/>
              <a:gd name="connsiteY36" fmla="*/ 125759 h 5278439"/>
              <a:gd name="connsiteX37" fmla="*/ 2415387 w 4917191"/>
              <a:gd name="connsiteY37" fmla="*/ 4248 h 5278439"/>
              <a:gd name="connsiteX38" fmla="*/ 2574022 w 4917191"/>
              <a:gd name="connsiteY38" fmla="*/ 2354 h 527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917191" h="5278439">
                <a:moveTo>
                  <a:pt x="2574022" y="2354"/>
                </a:moveTo>
                <a:cubicBezTo>
                  <a:pt x="2730077" y="13135"/>
                  <a:pt x="2878819" y="60196"/>
                  <a:pt x="3024052" y="127833"/>
                </a:cubicBezTo>
                <a:cubicBezTo>
                  <a:pt x="3028754" y="135538"/>
                  <a:pt x="3033457" y="143243"/>
                  <a:pt x="3040303" y="147526"/>
                </a:cubicBezTo>
                <a:cubicBezTo>
                  <a:pt x="3160112" y="222476"/>
                  <a:pt x="3277136" y="298067"/>
                  <a:pt x="3396945" y="373018"/>
                </a:cubicBezTo>
                <a:cubicBezTo>
                  <a:pt x="3626292" y="516494"/>
                  <a:pt x="3855638" y="659972"/>
                  <a:pt x="4087769" y="802808"/>
                </a:cubicBezTo>
                <a:cubicBezTo>
                  <a:pt x="4180192" y="860627"/>
                  <a:pt x="4276039" y="920588"/>
                  <a:pt x="4371245" y="977766"/>
                </a:cubicBezTo>
                <a:cubicBezTo>
                  <a:pt x="4404836" y="996399"/>
                  <a:pt x="4435644" y="1015672"/>
                  <a:pt x="4469235" y="1034305"/>
                </a:cubicBezTo>
                <a:cubicBezTo>
                  <a:pt x="4584533" y="1127866"/>
                  <a:pt x="4695544" y="1228271"/>
                  <a:pt x="4769925" y="1360534"/>
                </a:cubicBezTo>
                <a:cubicBezTo>
                  <a:pt x="4779331" y="1375943"/>
                  <a:pt x="4786593" y="1394775"/>
                  <a:pt x="4793216" y="1410824"/>
                </a:cubicBezTo>
                <a:cubicBezTo>
                  <a:pt x="4822041" y="1497917"/>
                  <a:pt x="4853010" y="1581588"/>
                  <a:pt x="4876270" y="1669962"/>
                </a:cubicBezTo>
                <a:cubicBezTo>
                  <a:pt x="4895050" y="1738863"/>
                  <a:pt x="4903337" y="1813108"/>
                  <a:pt x="4917191" y="1886071"/>
                </a:cubicBezTo>
                <a:cubicBezTo>
                  <a:pt x="4911083" y="2025133"/>
                  <a:pt x="4907759" y="2163555"/>
                  <a:pt x="4904434" y="2301976"/>
                </a:cubicBezTo>
                <a:cubicBezTo>
                  <a:pt x="4895897" y="2532392"/>
                  <a:pt x="4884577" y="2763448"/>
                  <a:pt x="4876680" y="2996645"/>
                </a:cubicBezTo>
                <a:cubicBezTo>
                  <a:pt x="4875176" y="3002848"/>
                  <a:pt x="4874313" y="3011834"/>
                  <a:pt x="4872810" y="3018037"/>
                </a:cubicBezTo>
                <a:cubicBezTo>
                  <a:pt x="4868653" y="3127362"/>
                  <a:pt x="4867919" y="3238827"/>
                  <a:pt x="4867185" y="3350293"/>
                </a:cubicBezTo>
                <a:cubicBezTo>
                  <a:pt x="4872309" y="3627357"/>
                  <a:pt x="4815370" y="3889409"/>
                  <a:pt x="4645439" y="4118875"/>
                </a:cubicBezTo>
                <a:cubicBezTo>
                  <a:pt x="4539583" y="4257451"/>
                  <a:pt x="4405286" y="4361565"/>
                  <a:pt x="4254098" y="4443206"/>
                </a:cubicBezTo>
                <a:cubicBezTo>
                  <a:pt x="4159022" y="4488507"/>
                  <a:pt x="4067368" y="4535951"/>
                  <a:pt x="3972931" y="4584034"/>
                </a:cubicBezTo>
                <a:cubicBezTo>
                  <a:pt x="3970148" y="4584674"/>
                  <a:pt x="3969285" y="4593659"/>
                  <a:pt x="3969924" y="4596441"/>
                </a:cubicBezTo>
                <a:cubicBezTo>
                  <a:pt x="3809747" y="4677220"/>
                  <a:pt x="3652352" y="4757359"/>
                  <a:pt x="3495598" y="4840280"/>
                </a:cubicBezTo>
                <a:cubicBezTo>
                  <a:pt x="3291944" y="4948633"/>
                  <a:pt x="3088291" y="5056986"/>
                  <a:pt x="2885278" y="5168121"/>
                </a:cubicBezTo>
                <a:cubicBezTo>
                  <a:pt x="2871362" y="5171322"/>
                  <a:pt x="2854023" y="5172382"/>
                  <a:pt x="2841386" y="5181146"/>
                </a:cubicBezTo>
                <a:cubicBezTo>
                  <a:pt x="2695348" y="5246957"/>
                  <a:pt x="2540992" y="5276607"/>
                  <a:pt x="2380237" y="5278439"/>
                </a:cubicBezTo>
                <a:cubicBezTo>
                  <a:pt x="2277289" y="5264045"/>
                  <a:pt x="2172838" y="5255854"/>
                  <a:pt x="2075681" y="5228413"/>
                </a:cubicBezTo>
                <a:cubicBezTo>
                  <a:pt x="1875799" y="5174811"/>
                  <a:pt x="1714722" y="5047847"/>
                  <a:pt x="1541424" y="4944197"/>
                </a:cubicBezTo>
                <a:cubicBezTo>
                  <a:pt x="1529875" y="4932209"/>
                  <a:pt x="1520469" y="4916800"/>
                  <a:pt x="1506777" y="4908234"/>
                </a:cubicBezTo>
                <a:cubicBezTo>
                  <a:pt x="1287060" y="4768400"/>
                  <a:pt x="1064559" y="4629206"/>
                  <a:pt x="842698" y="4492794"/>
                </a:cubicBezTo>
                <a:cubicBezTo>
                  <a:pt x="829006" y="4484228"/>
                  <a:pt x="811027" y="4482506"/>
                  <a:pt x="795191" y="4477362"/>
                </a:cubicBezTo>
                <a:cubicBezTo>
                  <a:pt x="660411" y="4388282"/>
                  <a:pt x="524127" y="4305406"/>
                  <a:pt x="393633" y="4209483"/>
                </a:cubicBezTo>
                <a:cubicBezTo>
                  <a:pt x="284318" y="4129189"/>
                  <a:pt x="198356" y="4023022"/>
                  <a:pt x="137667" y="3899326"/>
                </a:cubicBezTo>
                <a:cubicBezTo>
                  <a:pt x="50456" y="3749513"/>
                  <a:pt x="15486" y="3584754"/>
                  <a:pt x="0" y="3415513"/>
                </a:cubicBezTo>
                <a:cubicBezTo>
                  <a:pt x="4604" y="3282655"/>
                  <a:pt x="5785" y="3147655"/>
                  <a:pt x="9749" y="3012015"/>
                </a:cubicBezTo>
                <a:cubicBezTo>
                  <a:pt x="23113" y="2636975"/>
                  <a:pt x="36478" y="2261934"/>
                  <a:pt x="49204" y="1884112"/>
                </a:cubicBezTo>
                <a:cubicBezTo>
                  <a:pt x="54895" y="1730501"/>
                  <a:pt x="67432" y="1581174"/>
                  <a:pt x="119351" y="1437432"/>
                </a:cubicBezTo>
                <a:cubicBezTo>
                  <a:pt x="214168" y="1187169"/>
                  <a:pt x="378502" y="997066"/>
                  <a:pt x="610851" y="873325"/>
                </a:cubicBezTo>
                <a:cubicBezTo>
                  <a:pt x="1024587" y="646353"/>
                  <a:pt x="1446449" y="429227"/>
                  <a:pt x="1864248" y="207178"/>
                </a:cubicBezTo>
                <a:cubicBezTo>
                  <a:pt x="1916713" y="180465"/>
                  <a:pt x="1971961" y="153112"/>
                  <a:pt x="2027209" y="125759"/>
                </a:cubicBezTo>
                <a:cubicBezTo>
                  <a:pt x="2155461" y="84541"/>
                  <a:pt x="2287135" y="45465"/>
                  <a:pt x="2415387" y="4248"/>
                </a:cubicBezTo>
                <a:cubicBezTo>
                  <a:pt x="2469172" y="-802"/>
                  <a:pt x="2522003" y="-1240"/>
                  <a:pt x="2574022" y="2354"/>
                </a:cubicBez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036247" y="1049533"/>
            <a:ext cx="2119506" cy="2646878"/>
          </a:xfrm>
          <a:prstGeom prst="rect">
            <a:avLst/>
          </a:prstGeom>
          <a:noFill/>
          <a:effectLst>
            <a:outerShdw dist="635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02</a:t>
            </a:r>
            <a:endParaRPr kumimoji="0" lang="zh-CN" altLang="en-US" sz="1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4811" y="3677801"/>
            <a:ext cx="4302378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需求特性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表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5655" y="4416870"/>
            <a:ext cx="3920690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Regular"/>
                <a:ea typeface="Source Han Sans Regular"/>
                <a:cs typeface="+mn-cs"/>
              </a:rPr>
              <a:t>Add your title here Add your title here Add your title here Add your title here Add your title here Add your title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Regular"/>
              <a:ea typeface="Source Han Sans Regular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建立需求特性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表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859155" y="1753235"/>
          <a:ext cx="10492105" cy="4638040"/>
        </p:xfrm>
        <a:graphic>
          <a:graphicData uri="http://schemas.openxmlformats.org/drawingml/2006/table">
            <a:tbl>
              <a:tblPr firstRow="1">
                <a:tableStyleId>{9201A522-3071-4111-B7F9-F19EEB949E32}</a:tableStyleId>
              </a:tblPr>
              <a:tblGrid>
                <a:gridCol w="1606550"/>
                <a:gridCol w="8885555"/>
              </a:tblGrid>
              <a:tr h="43497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编号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特性描述</a:t>
                      </a:r>
                      <a:endParaRPr lang="zh-CN" sz="1600"/>
                    </a:p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zh-CN" sz="1600"/>
                    </a:p>
                  </a:txBody>
                  <a:tcPr marL="68580" marR="68580" marT="0" marB="0" anchor="t" anchorCtr="0"/>
                </a:tc>
              </a:tr>
              <a:tr h="88519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FEAT01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管理员具备对资讯来源的全面管理权限，可灵活添加新的资讯源（如指定网站</a:t>
                      </a:r>
                      <a:r>
                        <a:rPr lang="en-US" altLang="zh-CN" sz="1600"/>
                        <a:t>URL</a:t>
                      </a:r>
                      <a:r>
                        <a:rPr lang="zh-CN" altLang="en-US" sz="1600"/>
                        <a:t>、配置</a:t>
                      </a:r>
                      <a:r>
                        <a:rPr lang="en-US" altLang="zh-CN" sz="1600"/>
                        <a:t>RSS</a:t>
                      </a:r>
                      <a:r>
                        <a:rPr lang="zh-CN" altLang="en-US" sz="1600"/>
                        <a:t>订阅链接或接入第三方</a:t>
                      </a:r>
                      <a:r>
                        <a:rPr lang="en-US" altLang="zh-CN" sz="1600"/>
                        <a:t>API</a:t>
                      </a:r>
                      <a:r>
                        <a:rPr lang="zh-CN" altLang="en-US" sz="1600"/>
                        <a:t>接口）、删除不再使用的资讯源，以及根据实际需求调整资讯源的抓取参数（如抓取频率、内容格式等）。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88455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FEAT02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系统内置定时任务模块，能够按照预设时间间隔（如每小时</a:t>
                      </a:r>
                      <a:r>
                        <a:rPr lang="en-US" altLang="zh-CN" sz="1600"/>
                        <a:t>/</a:t>
                      </a:r>
                      <a:r>
                        <a:rPr lang="zh-CN" altLang="en-US" sz="1600"/>
                        <a:t>每天）自动抓取已配置的资讯源中的最新行业资讯内容，并将抓取结果以结构化格式存储至本地数据库中，确保数据可追溯性和长期可用性。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88519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FEAT03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系统通过集成自然语言处理（</a:t>
                      </a:r>
                      <a:r>
                        <a:rPr lang="en-US" altLang="zh-CN" sz="1600"/>
                        <a:t>NLP</a:t>
                      </a:r>
                      <a:r>
                        <a:rPr lang="zh-CN" altLang="en-US" sz="1600"/>
                        <a:t>）技术，对抓取的资讯内容进行深度分析，包括提取核心关键词、自动分类至预设行业类别（如科技、金融、医疗等）、识别文本情感倾向（如正面、负面、中性），并生成可用的分析元数据。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88519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FEAT04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用户可通过多维度筛选条件（如关键词匹配、时间范围限制、情感类型过滤、分类标签选择等）对存储的资讯进行快速检索，并支持排序、分页展示等高级功能，以提升信息获取效率。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</a:tr>
              <a:tr h="66294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FEAT05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用户可对感兴趣的资讯进行个性化操作，包括一键收藏至个人书签库、添加自定义标签以便分类管理、以及撰写评论与其他用户互动，所有操作均记录于用户历史记录中。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13200" y="510897"/>
            <a:ext cx="4165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建立需求特性</a:t>
            </a: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772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表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rgbClr val="27729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778500" y="1443049"/>
            <a:ext cx="635000" cy="0"/>
          </a:xfrm>
          <a:prstGeom prst="line">
            <a:avLst/>
          </a:prstGeom>
          <a:ln w="19050">
            <a:solidFill>
              <a:srgbClr val="277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822960" y="1875790"/>
          <a:ext cx="10407015" cy="4566285"/>
        </p:xfrm>
        <a:graphic>
          <a:graphicData uri="http://schemas.openxmlformats.org/drawingml/2006/table">
            <a:tbl>
              <a:tblPr firstRow="1">
                <a:tableStyleId>{9B1130E3-787A-4100-8D2C-68C67D4416CA}</a:tableStyleId>
              </a:tblPr>
              <a:tblGrid>
                <a:gridCol w="1593215"/>
                <a:gridCol w="8813800"/>
              </a:tblGrid>
              <a:tr h="94869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FEAT06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 b="0"/>
                        <a:t>系统基于用户行为数据（如浏览历史、收藏偏好、评论内容等）构建用户画像，并通过智能算法生成个性化资讯推荐列表，优先展示与用户兴趣高度匹配的内容，提升用户体验。</a:t>
                      </a:r>
                      <a:endParaRPr lang="zh-CN" sz="1600" b="0"/>
                    </a:p>
                  </a:txBody>
                  <a:tcPr marL="68580" marR="68580" marT="0" marB="0" anchor="t" anchorCtr="0"/>
                </a:tc>
              </a:tr>
              <a:tr h="94805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FEAT07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管理员或授权用户可通过可视化工具生成行业分析报告，支持自定义数据维度（如资讯来源分布、关键词热度、情感趋势等），并可导出为</a:t>
                      </a:r>
                      <a:r>
                        <a:rPr lang="en-US" altLang="zh-CN" sz="1600"/>
                        <a:t>PDF</a:t>
                      </a:r>
                      <a:r>
                        <a:rPr lang="zh-CN" altLang="en-US" sz="1600"/>
                        <a:t>、</a:t>
                      </a:r>
                      <a:r>
                        <a:rPr lang="en-US" altLang="zh-CN" sz="1600"/>
                        <a:t>Excel</a:t>
                      </a:r>
                      <a:r>
                        <a:rPr lang="zh-CN" altLang="en-US" sz="1600"/>
                        <a:t>等格式，便于分享与决策参考。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94869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FEAT08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用户可订阅每日或每周的行业摘要报告，系统根据用户偏好自动汇总相关资讯内容，并通过邮件或消息推送功能将报告发送至用户指定地址，确保用户及时获取关键信息。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</a:tr>
              <a:tr h="87820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FEAT09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系统提供多语言界面支持（如中文、英文、西班牙语等），并兼容</a:t>
                      </a:r>
                      <a:r>
                        <a:rPr lang="en-US" altLang="zh-CN" sz="1600"/>
                        <a:t>Web</a:t>
                      </a:r>
                      <a:r>
                        <a:rPr lang="zh-CN" altLang="en-US" sz="1600"/>
                        <a:t>端、移动端（</a:t>
                      </a:r>
                      <a:r>
                        <a:rPr lang="en-US" altLang="zh-CN" sz="1600"/>
                        <a:t>iOS/Android</a:t>
                      </a:r>
                      <a:r>
                        <a:rPr lang="zh-CN" altLang="en-US" sz="1600"/>
                        <a:t>）等多种访问设备，确保用户在不同场景下均可无缝使用核心功能。</a:t>
                      </a:r>
                      <a:endParaRPr lang="zh-CN" altLang="en-US" sz="1600"/>
                    </a:p>
                  </a:txBody>
                  <a:tcPr marL="68580" marR="68580" marT="0" marB="0" anchor="t" anchorCtr="0"/>
                </a:tc>
              </a:tr>
              <a:tr h="842645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600"/>
                        <a:t>FEAT10</a:t>
                      </a:r>
                      <a:endParaRPr lang="en-US" altLang="zh-CN" sz="1600"/>
                    </a:p>
                  </a:txBody>
                  <a:tcPr marL="68580" marR="68580" marT="0" marB="0" anchor="t" anchorCtr="0"/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600"/>
                        <a:t>系统生成并自动向用户推送行业摘要报告。</a:t>
                      </a:r>
                      <a:endParaRPr lang="zh-CN" sz="1600"/>
                    </a:p>
                  </a:txBody>
                  <a:tcPr marL="68580" marR="68580" marT="0" marB="0" anchor="t" anchorCtr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6" t="1911" r="26304" b="2288"/>
          <a:stretch>
            <a:fillRect/>
          </a:stretch>
        </p:blipFill>
        <p:spPr>
          <a:xfrm>
            <a:off x="3645005" y="779391"/>
            <a:ext cx="4917191" cy="5278439"/>
          </a:xfrm>
          <a:custGeom>
            <a:avLst/>
            <a:gdLst>
              <a:gd name="connsiteX0" fmla="*/ 2574022 w 4917191"/>
              <a:gd name="connsiteY0" fmla="*/ 2354 h 5278439"/>
              <a:gd name="connsiteX1" fmla="*/ 3024052 w 4917191"/>
              <a:gd name="connsiteY1" fmla="*/ 127833 h 5278439"/>
              <a:gd name="connsiteX2" fmla="*/ 3040303 w 4917191"/>
              <a:gd name="connsiteY2" fmla="*/ 147526 h 5278439"/>
              <a:gd name="connsiteX3" fmla="*/ 3396945 w 4917191"/>
              <a:gd name="connsiteY3" fmla="*/ 373018 h 5278439"/>
              <a:gd name="connsiteX4" fmla="*/ 4087769 w 4917191"/>
              <a:gd name="connsiteY4" fmla="*/ 802808 h 5278439"/>
              <a:gd name="connsiteX5" fmla="*/ 4371245 w 4917191"/>
              <a:gd name="connsiteY5" fmla="*/ 977766 h 5278439"/>
              <a:gd name="connsiteX6" fmla="*/ 4469235 w 4917191"/>
              <a:gd name="connsiteY6" fmla="*/ 1034305 h 5278439"/>
              <a:gd name="connsiteX7" fmla="*/ 4769925 w 4917191"/>
              <a:gd name="connsiteY7" fmla="*/ 1360534 h 5278439"/>
              <a:gd name="connsiteX8" fmla="*/ 4793216 w 4917191"/>
              <a:gd name="connsiteY8" fmla="*/ 1410824 h 5278439"/>
              <a:gd name="connsiteX9" fmla="*/ 4876270 w 4917191"/>
              <a:gd name="connsiteY9" fmla="*/ 1669962 h 5278439"/>
              <a:gd name="connsiteX10" fmla="*/ 4917191 w 4917191"/>
              <a:gd name="connsiteY10" fmla="*/ 1886071 h 5278439"/>
              <a:gd name="connsiteX11" fmla="*/ 4904434 w 4917191"/>
              <a:gd name="connsiteY11" fmla="*/ 2301976 h 5278439"/>
              <a:gd name="connsiteX12" fmla="*/ 4876680 w 4917191"/>
              <a:gd name="connsiteY12" fmla="*/ 2996645 h 5278439"/>
              <a:gd name="connsiteX13" fmla="*/ 4872810 w 4917191"/>
              <a:gd name="connsiteY13" fmla="*/ 3018037 h 5278439"/>
              <a:gd name="connsiteX14" fmla="*/ 4867185 w 4917191"/>
              <a:gd name="connsiteY14" fmla="*/ 3350293 h 5278439"/>
              <a:gd name="connsiteX15" fmla="*/ 4645439 w 4917191"/>
              <a:gd name="connsiteY15" fmla="*/ 4118875 h 5278439"/>
              <a:gd name="connsiteX16" fmla="*/ 4254098 w 4917191"/>
              <a:gd name="connsiteY16" fmla="*/ 4443206 h 5278439"/>
              <a:gd name="connsiteX17" fmla="*/ 3972931 w 4917191"/>
              <a:gd name="connsiteY17" fmla="*/ 4584034 h 5278439"/>
              <a:gd name="connsiteX18" fmla="*/ 3969924 w 4917191"/>
              <a:gd name="connsiteY18" fmla="*/ 4596441 h 5278439"/>
              <a:gd name="connsiteX19" fmla="*/ 3495598 w 4917191"/>
              <a:gd name="connsiteY19" fmla="*/ 4840280 h 5278439"/>
              <a:gd name="connsiteX20" fmla="*/ 2885278 w 4917191"/>
              <a:gd name="connsiteY20" fmla="*/ 5168121 h 5278439"/>
              <a:gd name="connsiteX21" fmla="*/ 2841386 w 4917191"/>
              <a:gd name="connsiteY21" fmla="*/ 5181146 h 5278439"/>
              <a:gd name="connsiteX22" fmla="*/ 2380237 w 4917191"/>
              <a:gd name="connsiteY22" fmla="*/ 5278439 h 5278439"/>
              <a:gd name="connsiteX23" fmla="*/ 2075681 w 4917191"/>
              <a:gd name="connsiteY23" fmla="*/ 5228413 h 5278439"/>
              <a:gd name="connsiteX24" fmla="*/ 1541424 w 4917191"/>
              <a:gd name="connsiteY24" fmla="*/ 4944197 h 5278439"/>
              <a:gd name="connsiteX25" fmla="*/ 1506777 w 4917191"/>
              <a:gd name="connsiteY25" fmla="*/ 4908234 h 5278439"/>
              <a:gd name="connsiteX26" fmla="*/ 842698 w 4917191"/>
              <a:gd name="connsiteY26" fmla="*/ 4492794 h 5278439"/>
              <a:gd name="connsiteX27" fmla="*/ 795191 w 4917191"/>
              <a:gd name="connsiteY27" fmla="*/ 4477362 h 5278439"/>
              <a:gd name="connsiteX28" fmla="*/ 393633 w 4917191"/>
              <a:gd name="connsiteY28" fmla="*/ 4209483 h 5278439"/>
              <a:gd name="connsiteX29" fmla="*/ 137667 w 4917191"/>
              <a:gd name="connsiteY29" fmla="*/ 3899326 h 5278439"/>
              <a:gd name="connsiteX30" fmla="*/ 0 w 4917191"/>
              <a:gd name="connsiteY30" fmla="*/ 3415513 h 5278439"/>
              <a:gd name="connsiteX31" fmla="*/ 9749 w 4917191"/>
              <a:gd name="connsiteY31" fmla="*/ 3012015 h 5278439"/>
              <a:gd name="connsiteX32" fmla="*/ 49204 w 4917191"/>
              <a:gd name="connsiteY32" fmla="*/ 1884112 h 5278439"/>
              <a:gd name="connsiteX33" fmla="*/ 119351 w 4917191"/>
              <a:gd name="connsiteY33" fmla="*/ 1437432 h 5278439"/>
              <a:gd name="connsiteX34" fmla="*/ 610851 w 4917191"/>
              <a:gd name="connsiteY34" fmla="*/ 873325 h 5278439"/>
              <a:gd name="connsiteX35" fmla="*/ 1864248 w 4917191"/>
              <a:gd name="connsiteY35" fmla="*/ 207178 h 5278439"/>
              <a:gd name="connsiteX36" fmla="*/ 2027209 w 4917191"/>
              <a:gd name="connsiteY36" fmla="*/ 125759 h 5278439"/>
              <a:gd name="connsiteX37" fmla="*/ 2415387 w 4917191"/>
              <a:gd name="connsiteY37" fmla="*/ 4248 h 5278439"/>
              <a:gd name="connsiteX38" fmla="*/ 2574022 w 4917191"/>
              <a:gd name="connsiteY38" fmla="*/ 2354 h 527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917191" h="5278439">
                <a:moveTo>
                  <a:pt x="2574022" y="2354"/>
                </a:moveTo>
                <a:cubicBezTo>
                  <a:pt x="2730077" y="13135"/>
                  <a:pt x="2878819" y="60196"/>
                  <a:pt x="3024052" y="127833"/>
                </a:cubicBezTo>
                <a:cubicBezTo>
                  <a:pt x="3028754" y="135538"/>
                  <a:pt x="3033457" y="143243"/>
                  <a:pt x="3040303" y="147526"/>
                </a:cubicBezTo>
                <a:cubicBezTo>
                  <a:pt x="3160112" y="222476"/>
                  <a:pt x="3277136" y="298067"/>
                  <a:pt x="3396945" y="373018"/>
                </a:cubicBezTo>
                <a:cubicBezTo>
                  <a:pt x="3626292" y="516494"/>
                  <a:pt x="3855638" y="659972"/>
                  <a:pt x="4087769" y="802808"/>
                </a:cubicBezTo>
                <a:cubicBezTo>
                  <a:pt x="4180192" y="860627"/>
                  <a:pt x="4276039" y="920588"/>
                  <a:pt x="4371245" y="977766"/>
                </a:cubicBezTo>
                <a:cubicBezTo>
                  <a:pt x="4404836" y="996399"/>
                  <a:pt x="4435644" y="1015672"/>
                  <a:pt x="4469235" y="1034305"/>
                </a:cubicBezTo>
                <a:cubicBezTo>
                  <a:pt x="4584533" y="1127866"/>
                  <a:pt x="4695544" y="1228271"/>
                  <a:pt x="4769925" y="1360534"/>
                </a:cubicBezTo>
                <a:cubicBezTo>
                  <a:pt x="4779331" y="1375943"/>
                  <a:pt x="4786593" y="1394775"/>
                  <a:pt x="4793216" y="1410824"/>
                </a:cubicBezTo>
                <a:cubicBezTo>
                  <a:pt x="4822041" y="1497917"/>
                  <a:pt x="4853010" y="1581588"/>
                  <a:pt x="4876270" y="1669962"/>
                </a:cubicBezTo>
                <a:cubicBezTo>
                  <a:pt x="4895050" y="1738863"/>
                  <a:pt x="4903337" y="1813108"/>
                  <a:pt x="4917191" y="1886071"/>
                </a:cubicBezTo>
                <a:cubicBezTo>
                  <a:pt x="4911083" y="2025133"/>
                  <a:pt x="4907759" y="2163555"/>
                  <a:pt x="4904434" y="2301976"/>
                </a:cubicBezTo>
                <a:cubicBezTo>
                  <a:pt x="4895897" y="2532392"/>
                  <a:pt x="4884577" y="2763448"/>
                  <a:pt x="4876680" y="2996645"/>
                </a:cubicBezTo>
                <a:cubicBezTo>
                  <a:pt x="4875176" y="3002848"/>
                  <a:pt x="4874313" y="3011834"/>
                  <a:pt x="4872810" y="3018037"/>
                </a:cubicBezTo>
                <a:cubicBezTo>
                  <a:pt x="4868653" y="3127362"/>
                  <a:pt x="4867919" y="3238827"/>
                  <a:pt x="4867185" y="3350293"/>
                </a:cubicBezTo>
                <a:cubicBezTo>
                  <a:pt x="4872309" y="3627357"/>
                  <a:pt x="4815370" y="3889409"/>
                  <a:pt x="4645439" y="4118875"/>
                </a:cubicBezTo>
                <a:cubicBezTo>
                  <a:pt x="4539583" y="4257451"/>
                  <a:pt x="4405286" y="4361565"/>
                  <a:pt x="4254098" y="4443206"/>
                </a:cubicBezTo>
                <a:cubicBezTo>
                  <a:pt x="4159022" y="4488507"/>
                  <a:pt x="4067368" y="4535951"/>
                  <a:pt x="3972931" y="4584034"/>
                </a:cubicBezTo>
                <a:cubicBezTo>
                  <a:pt x="3970148" y="4584674"/>
                  <a:pt x="3969285" y="4593659"/>
                  <a:pt x="3969924" y="4596441"/>
                </a:cubicBezTo>
                <a:cubicBezTo>
                  <a:pt x="3809747" y="4677220"/>
                  <a:pt x="3652352" y="4757359"/>
                  <a:pt x="3495598" y="4840280"/>
                </a:cubicBezTo>
                <a:cubicBezTo>
                  <a:pt x="3291944" y="4948633"/>
                  <a:pt x="3088291" y="5056986"/>
                  <a:pt x="2885278" y="5168121"/>
                </a:cubicBezTo>
                <a:cubicBezTo>
                  <a:pt x="2871362" y="5171322"/>
                  <a:pt x="2854023" y="5172382"/>
                  <a:pt x="2841386" y="5181146"/>
                </a:cubicBezTo>
                <a:cubicBezTo>
                  <a:pt x="2695348" y="5246957"/>
                  <a:pt x="2540992" y="5276607"/>
                  <a:pt x="2380237" y="5278439"/>
                </a:cubicBezTo>
                <a:cubicBezTo>
                  <a:pt x="2277289" y="5264045"/>
                  <a:pt x="2172838" y="5255854"/>
                  <a:pt x="2075681" y="5228413"/>
                </a:cubicBezTo>
                <a:cubicBezTo>
                  <a:pt x="1875799" y="5174811"/>
                  <a:pt x="1714722" y="5047847"/>
                  <a:pt x="1541424" y="4944197"/>
                </a:cubicBezTo>
                <a:cubicBezTo>
                  <a:pt x="1529875" y="4932209"/>
                  <a:pt x="1520469" y="4916800"/>
                  <a:pt x="1506777" y="4908234"/>
                </a:cubicBezTo>
                <a:cubicBezTo>
                  <a:pt x="1287060" y="4768400"/>
                  <a:pt x="1064559" y="4629206"/>
                  <a:pt x="842698" y="4492794"/>
                </a:cubicBezTo>
                <a:cubicBezTo>
                  <a:pt x="829006" y="4484228"/>
                  <a:pt x="811027" y="4482506"/>
                  <a:pt x="795191" y="4477362"/>
                </a:cubicBezTo>
                <a:cubicBezTo>
                  <a:pt x="660411" y="4388282"/>
                  <a:pt x="524127" y="4305406"/>
                  <a:pt x="393633" y="4209483"/>
                </a:cubicBezTo>
                <a:cubicBezTo>
                  <a:pt x="284318" y="4129189"/>
                  <a:pt x="198356" y="4023022"/>
                  <a:pt x="137667" y="3899326"/>
                </a:cubicBezTo>
                <a:cubicBezTo>
                  <a:pt x="50456" y="3749513"/>
                  <a:pt x="15486" y="3584754"/>
                  <a:pt x="0" y="3415513"/>
                </a:cubicBezTo>
                <a:cubicBezTo>
                  <a:pt x="4604" y="3282655"/>
                  <a:pt x="5785" y="3147655"/>
                  <a:pt x="9749" y="3012015"/>
                </a:cubicBezTo>
                <a:cubicBezTo>
                  <a:pt x="23113" y="2636975"/>
                  <a:pt x="36478" y="2261934"/>
                  <a:pt x="49204" y="1884112"/>
                </a:cubicBezTo>
                <a:cubicBezTo>
                  <a:pt x="54895" y="1730501"/>
                  <a:pt x="67432" y="1581174"/>
                  <a:pt x="119351" y="1437432"/>
                </a:cubicBezTo>
                <a:cubicBezTo>
                  <a:pt x="214168" y="1187169"/>
                  <a:pt x="378502" y="997066"/>
                  <a:pt x="610851" y="873325"/>
                </a:cubicBezTo>
                <a:cubicBezTo>
                  <a:pt x="1024587" y="646353"/>
                  <a:pt x="1446449" y="429227"/>
                  <a:pt x="1864248" y="207178"/>
                </a:cubicBezTo>
                <a:cubicBezTo>
                  <a:pt x="1916713" y="180465"/>
                  <a:pt x="1971961" y="153112"/>
                  <a:pt x="2027209" y="125759"/>
                </a:cubicBezTo>
                <a:cubicBezTo>
                  <a:pt x="2155461" y="84541"/>
                  <a:pt x="2287135" y="45465"/>
                  <a:pt x="2415387" y="4248"/>
                </a:cubicBezTo>
                <a:cubicBezTo>
                  <a:pt x="2469172" y="-802"/>
                  <a:pt x="2522003" y="-1240"/>
                  <a:pt x="2574022" y="2354"/>
                </a:cubicBez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036247" y="1049533"/>
            <a:ext cx="2119506" cy="2646878"/>
          </a:xfrm>
          <a:prstGeom prst="rect">
            <a:avLst/>
          </a:prstGeom>
          <a:noFill/>
          <a:effectLst>
            <a:outerShdw dist="635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03</a:t>
            </a:r>
            <a:endParaRPr kumimoji="0" lang="zh-CN" altLang="en-US" sz="1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4811" y="3677801"/>
            <a:ext cx="4302378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用例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模型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5655" y="4416870"/>
            <a:ext cx="3920690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Regular"/>
                <a:ea typeface="Source Han Sans Regular"/>
                <a:cs typeface="+mn-cs"/>
              </a:rPr>
              <a:t>Add your title here Add your title here Add your title here Add your title here Add your title here Add your title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Regular"/>
              <a:ea typeface="Source Han Sans Regular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1592" y="271914"/>
            <a:ext cx="11588817" cy="6314173"/>
          </a:xfrm>
          <a:prstGeom prst="rect">
            <a:avLst/>
          </a:prstGeom>
          <a:noFill/>
          <a:ln w="15875">
            <a:solidFill>
              <a:srgbClr val="2772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503.72031496062993,&quot;left&quot;:536.940157480315,&quot;top&quot;:39.1,&quot;width&quot;:371.109842519685}"/>
</p:tagLst>
</file>

<file path=ppt/tags/tag10.xml><?xml version="1.0" encoding="utf-8"?>
<p:tagLst xmlns:p="http://schemas.openxmlformats.org/presentationml/2006/main">
  <p:tag name="KSO_WM_DIAGRAM_VIRTUALLY_FRAME" val="{&quot;height&quot;:495.7768503937008,&quot;left&quot;:536.940157480315,&quot;top&quot;:47.043464566929124,&quot;width&quot;:371.109842519685}"/>
</p:tagLst>
</file>

<file path=ppt/tags/tag100.xml><?xml version="1.0" encoding="utf-8"?>
<p:tagLst xmlns:p="http://schemas.openxmlformats.org/presentationml/2006/main">
  <p:tag name="TABLE_ENDDRAG_ORIGIN_RECT" val="585*376"/>
  <p:tag name="TABLE_ENDDRAG_RECT" val="227*126*586*376"/>
</p:tagLst>
</file>

<file path=ppt/tags/tag101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02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03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04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05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06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07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08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09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.xml><?xml version="1.0" encoding="utf-8"?>
<p:tagLst xmlns:p="http://schemas.openxmlformats.org/presentationml/2006/main">
  <p:tag name="KSO_WM_DIAGRAM_VIRTUALLY_FRAME" val="{&quot;height&quot;:495.7768503937008,&quot;left&quot;:536.940157480315,&quot;top&quot;:47.043464566929124,&quot;width&quot;:371.109842519685}"/>
</p:tagLst>
</file>

<file path=ppt/tags/tag110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1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2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3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4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5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6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7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8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19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120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1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2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3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4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5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6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7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8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29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130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1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2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3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4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5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6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7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8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39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140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1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2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3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4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5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6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7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8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49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5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150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151.xml><?xml version="1.0" encoding="utf-8"?>
<p:tagLst xmlns:p="http://schemas.openxmlformats.org/presentationml/2006/main">
  <p:tag name="KSO_WM_DIAGRAM_VIRTUALLY_FRAME" val="{&quot;height&quot;:355.0467716535433,&quot;left&quot;:55.881574803149576,&quot;top&quot;:136.82338582677164,&quot;width&quot;:816.8284251968503}"/>
</p:tagLst>
</file>

<file path=ppt/tags/tag152.xml><?xml version="1.0" encoding="utf-8"?>
<p:tagLst xmlns:p="http://schemas.openxmlformats.org/presentationml/2006/main">
  <p:tag name="COMMONDATA" val="eyJoZGlkIjoiYThkMzk3NzM1NjI1NTg5NjFmNzQyY2UyOTg2MjEzNGMifQ=="/>
  <p:tag name="resource_record_key" val="{&quot;29&quot;:[50053246]}"/>
</p:tagLst>
</file>

<file path=ppt/tags/tag16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17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18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19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2.xml><?xml version="1.0" encoding="utf-8"?>
<p:tagLst xmlns:p="http://schemas.openxmlformats.org/presentationml/2006/main">
  <p:tag name="KSO_WM_DIAGRAM_VIRTUALLY_FRAME" val="{&quot;height&quot;:503.72031496062993,&quot;left&quot;:536.940157480315,&quot;top&quot;:39.1,&quot;width&quot;:371.109842519685}"/>
</p:tagLst>
</file>

<file path=ppt/tags/tag20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21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22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23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24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25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26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27.xml><?xml version="1.0" encoding="utf-8"?>
<p:tagLst xmlns:p="http://schemas.openxmlformats.org/presentationml/2006/main">
  <p:tag name="KSO_WM_DIAGRAM_VIRTUALLY_FRAME" val="{&quot;height&quot;:388.3271653543309,&quot;left&quot;:107.64748031496063,&quot;top&quot;:170.40188976377954,&quot;width&quot;:743.0999999999999}"/>
</p:tagLst>
</file>

<file path=ppt/tags/tag28.xml><?xml version="1.0" encoding="utf-8"?>
<p:tagLst xmlns:p="http://schemas.openxmlformats.org/presentationml/2006/main">
  <p:tag name="TABLE_ENDDRAG_ORIGIN_RECT" val="826*341"/>
  <p:tag name="TABLE_ENDDRAG_RECT" val="67*144*826*341"/>
</p:tagLst>
</file>

<file path=ppt/tags/tag29.xml><?xml version="1.0" encoding="utf-8"?>
<p:tagLst xmlns:p="http://schemas.openxmlformats.org/presentationml/2006/main">
  <p:tag name="TABLE_ENDDRAG_ORIGIN_RECT" val="819*325"/>
  <p:tag name="TABLE_ENDDRAG_RECT" val="64*147*819*325"/>
</p:tagLst>
</file>

<file path=ppt/tags/tag3.xml><?xml version="1.0" encoding="utf-8"?>
<p:tagLst xmlns:p="http://schemas.openxmlformats.org/presentationml/2006/main">
  <p:tag name="KSO_WM_DIAGRAM_VIRTUALLY_FRAME" val="{&quot;height&quot;:503.72031496062993,&quot;left&quot;:536.940157480315,&quot;top&quot;:39.1,&quot;width&quot;:371.109842519685}"/>
</p:tagLst>
</file>

<file path=ppt/tags/tag30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31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32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33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34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35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36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37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38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39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.xml><?xml version="1.0" encoding="utf-8"?>
<p:tagLst xmlns:p="http://schemas.openxmlformats.org/presentationml/2006/main">
  <p:tag name="KSO_WM_DIAGRAM_VIRTUALLY_FRAME" val="{&quot;height&quot;:495.7768503937008,&quot;left&quot;:536.940157480315,&quot;top&quot;:47.043464566929124,&quot;width&quot;:371.109842519685}"/>
</p:tagLst>
</file>

<file path=ppt/tags/tag40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1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2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3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4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5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6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7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8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49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.xml><?xml version="1.0" encoding="utf-8"?>
<p:tagLst xmlns:p="http://schemas.openxmlformats.org/presentationml/2006/main">
  <p:tag name="KSO_WM_DIAGRAM_VIRTUALLY_FRAME" val="{&quot;height&quot;:503.72031496062993,&quot;left&quot;:536.940157480315,&quot;top&quot;:39.1,&quot;width&quot;:371.109842519685}"/>
</p:tagLst>
</file>

<file path=ppt/tags/tag50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1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2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3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4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5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6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7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8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59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.xml><?xml version="1.0" encoding="utf-8"?>
<p:tagLst xmlns:p="http://schemas.openxmlformats.org/presentationml/2006/main">
  <p:tag name="KSO_WM_DIAGRAM_VIRTUALLY_FRAME" val="{&quot;height&quot;:503.72031496062993,&quot;left&quot;:536.940157480315,&quot;top&quot;:39.1,&quot;width&quot;:371.109842519685}"/>
</p:tagLst>
</file>

<file path=ppt/tags/tag60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1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2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3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4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5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6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7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8.xml><?xml version="1.0" encoding="utf-8"?>
<p:tagLst xmlns:p="http://schemas.openxmlformats.org/presentationml/2006/main">
  <p:tag name="KSO_WM_DIAGRAM_VIRTUALLY_FRAME" val="{&quot;height&quot;:364.0949606299213,&quot;left&quot;:58.2,&quot;top&quot;:121.8,&quot;width&quot;:835.9637007874014}"/>
</p:tagLst>
</file>

<file path=ppt/tags/tag69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.xml><?xml version="1.0" encoding="utf-8"?>
<p:tagLst xmlns:p="http://schemas.openxmlformats.org/presentationml/2006/main">
  <p:tag name="KSO_WM_DIAGRAM_VIRTUALLY_FRAME" val="{&quot;height&quot;:503.72031496062993,&quot;left&quot;:536.940157480315,&quot;top&quot;:39.1,&quot;width&quot;:371.109842519685}"/>
</p:tagLst>
</file>

<file path=ppt/tags/tag70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1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2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3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4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5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6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7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8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79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.xml><?xml version="1.0" encoding="utf-8"?>
<p:tagLst xmlns:p="http://schemas.openxmlformats.org/presentationml/2006/main">
  <p:tag name="KSO_WM_DIAGRAM_VIRTUALLY_FRAME" val="{&quot;height&quot;:495.7768503937008,&quot;left&quot;:536.940157480315,&quot;top&quot;:47.043464566929124,&quot;width&quot;:371.109842519685}"/>
</p:tagLst>
</file>

<file path=ppt/tags/tag80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1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2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3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4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5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6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7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8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89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9.xml><?xml version="1.0" encoding="utf-8"?>
<p:tagLst xmlns:p="http://schemas.openxmlformats.org/presentationml/2006/main">
  <p:tag name="KSO_WM_DIAGRAM_VIRTUALLY_FRAME" val="{&quot;height&quot;:495.7768503937008,&quot;left&quot;:536.940157480315,&quot;top&quot;:47.043464566929124,&quot;width&quot;:371.109842519685}"/>
</p:tagLst>
</file>

<file path=ppt/tags/tag90.xml><?xml version="1.0" encoding="utf-8"?>
<p:tagLst xmlns:p="http://schemas.openxmlformats.org/presentationml/2006/main">
  <p:tag name="KSO_WM_DIAGRAM_VIRTUALLY_FRAME" val="{&quot;height&quot;:346.96732283464564,&quot;left&quot;:23.75314960629921,&quot;top&quot;:149.93267716535433,&quot;width&quot;:912.4468503937009}"/>
</p:tagLst>
</file>

<file path=ppt/tags/tag91.xml><?xml version="1.0" encoding="utf-8"?>
<p:tagLst xmlns:p="http://schemas.openxmlformats.org/presentationml/2006/main">
  <p:tag name="TABLE_ENDDRAG_ORIGIN_RECT" val="708*180"/>
  <p:tag name="TABLE_ENDDRAG_RECT" val="129*141*708*180"/>
</p:tagLst>
</file>

<file path=ppt/tags/tag92.xml><?xml version="1.0" encoding="utf-8"?>
<p:tagLst xmlns:p="http://schemas.openxmlformats.org/presentationml/2006/main">
  <p:tag name="TABLE_ENDDRAG_ORIGIN_RECT" val="785*349"/>
  <p:tag name="TABLE_ENDDRAG_RECT" val="89*141*785*349"/>
</p:tagLst>
</file>

<file path=ppt/tags/tag93.xml><?xml version="1.0" encoding="utf-8"?>
<p:tagLst xmlns:p="http://schemas.openxmlformats.org/presentationml/2006/main">
  <p:tag name="TABLE_ENDDRAG_ORIGIN_RECT" val="774*293"/>
  <p:tag name="TABLE_ENDDRAG_RECT" val="95*152*774*293"/>
</p:tagLst>
</file>

<file path=ppt/tags/tag94.xml><?xml version="1.0" encoding="utf-8"?>
<p:tagLst xmlns:p="http://schemas.openxmlformats.org/presentationml/2006/main">
  <p:tag name="TABLE_ENDDRAG_ORIGIN_RECT" val="405*230"/>
  <p:tag name="TABLE_ENDDRAG_RECT" val="52*39*405*230"/>
</p:tagLst>
</file>

<file path=ppt/tags/tag95.xml><?xml version="1.0" encoding="utf-8"?>
<p:tagLst xmlns:p="http://schemas.openxmlformats.org/presentationml/2006/main">
  <p:tag name="TABLE_ENDDRAG_ORIGIN_RECT" val="405*179"/>
  <p:tag name="TABLE_ENDDRAG_RECT" val="59*307*405*179"/>
</p:tagLst>
</file>

<file path=ppt/tags/tag96.xml><?xml version="1.0" encoding="utf-8"?>
<p:tagLst xmlns:p="http://schemas.openxmlformats.org/presentationml/2006/main">
  <p:tag name="TABLE_ENDDRAG_ORIGIN_RECT" val="353*149"/>
  <p:tag name="TABLE_ENDDRAG_RECT" val="53*67*353*149"/>
</p:tagLst>
</file>

<file path=ppt/tags/tag97.xml><?xml version="1.0" encoding="utf-8"?>
<p:tagLst xmlns:p="http://schemas.openxmlformats.org/presentationml/2006/main">
  <p:tag name="TABLE_ENDDRAG_ORIGIN_RECT" val="375*132"/>
  <p:tag name="TABLE_ENDDRAG_RECT" val="528*67*375*132"/>
</p:tagLst>
</file>

<file path=ppt/tags/tag98.xml><?xml version="1.0" encoding="utf-8"?>
<p:tagLst xmlns:p="http://schemas.openxmlformats.org/presentationml/2006/main">
  <p:tag name="TABLE_ENDDRAG_ORIGIN_RECT" val="367*73"/>
  <p:tag name="TABLE_ENDDRAG_RECT" val="478*234*367*73"/>
</p:tagLst>
</file>

<file path=ppt/tags/tag99.xml><?xml version="1.0" encoding="utf-8"?>
<p:tagLst xmlns:p="http://schemas.openxmlformats.org/presentationml/2006/main">
  <p:tag name="TABLE_ENDDRAG_ORIGIN_RECT" val="367*71"/>
  <p:tag name="TABLE_ENDDRAG_RECT" val="437*341*367*7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8231</Words>
  <Application>WPS 演示</Application>
  <PresentationFormat>宽屏</PresentationFormat>
  <Paragraphs>1185</Paragraphs>
  <Slides>38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2" baseType="lpstr">
      <vt:lpstr>Arial</vt:lpstr>
      <vt:lpstr>宋体</vt:lpstr>
      <vt:lpstr>Wingdings</vt:lpstr>
      <vt:lpstr>微软雅黑</vt:lpstr>
      <vt:lpstr>Arial</vt:lpstr>
      <vt:lpstr>等线</vt:lpstr>
      <vt:lpstr>站酷小薇LOGO体</vt:lpstr>
      <vt:lpstr>Source Han Sans Regular</vt:lpstr>
      <vt:lpstr>AMGDT</vt:lpstr>
      <vt:lpstr>Arial Unicode MS</vt:lpstr>
      <vt:lpstr>等线 Light</vt:lpstr>
      <vt:lpstr>思源宋体 CN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樊 谕</dc:creator>
  <cp:lastModifiedBy>谢宝玛</cp:lastModifiedBy>
  <cp:revision>46</cp:revision>
  <dcterms:created xsi:type="dcterms:W3CDTF">2019-08-29T12:09:00Z</dcterms:created>
  <dcterms:modified xsi:type="dcterms:W3CDTF">2025-04-18T07:58:33Z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8CBE6869C83D46B2A49E49B3D07D7D47_13</vt:lpwstr>
  </property>
  <property fmtid="{D5CDD505-2E9C-101B-9397-08002B2CF9AE}" pid="3" name="KSOProductBuildVer">
    <vt:lpwstr>2052-12.1.0.20784</vt:lpwstr>
  </property>
  <property fmtid="{D5CDD505-2E9C-101B-9397-08002B2CF9AE}" pid="4" name="KSOTemplateUUID">
    <vt:lpwstr>v1.0_mb_bWrd0b0cdiHKmdbVRxL9VQ==</vt:lpwstr>
  </property>
</Properties>
</file>

<file path=docProps/thumbnail.jpeg>
</file>